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005" r:id="rId4"/>
  </p:sldMasterIdLst>
  <p:notesMasterIdLst>
    <p:notesMasterId r:id="rId86"/>
  </p:notesMasterIdLst>
  <p:handoutMasterIdLst>
    <p:handoutMasterId r:id="rId87"/>
  </p:handoutMasterIdLst>
  <p:sldIdLst>
    <p:sldId id="1469" r:id="rId5"/>
    <p:sldId id="1490" r:id="rId6"/>
    <p:sldId id="1491" r:id="rId7"/>
    <p:sldId id="1492" r:id="rId8"/>
    <p:sldId id="1493" r:id="rId9"/>
    <p:sldId id="1494" r:id="rId10"/>
    <p:sldId id="1495" r:id="rId11"/>
    <p:sldId id="1496" r:id="rId12"/>
    <p:sldId id="1497" r:id="rId13"/>
    <p:sldId id="1498" r:id="rId14"/>
    <p:sldId id="1499" r:id="rId15"/>
    <p:sldId id="1500" r:id="rId16"/>
    <p:sldId id="1501" r:id="rId17"/>
    <p:sldId id="1502" r:id="rId18"/>
    <p:sldId id="1503" r:id="rId19"/>
    <p:sldId id="1504" r:id="rId20"/>
    <p:sldId id="1505" r:id="rId21"/>
    <p:sldId id="1506" r:id="rId22"/>
    <p:sldId id="1507" r:id="rId23"/>
    <p:sldId id="1508" r:id="rId24"/>
    <p:sldId id="1509" r:id="rId25"/>
    <p:sldId id="1510" r:id="rId26"/>
    <p:sldId id="1511" r:id="rId27"/>
    <p:sldId id="1512" r:id="rId28"/>
    <p:sldId id="1513" r:id="rId29"/>
    <p:sldId id="1514" r:id="rId30"/>
    <p:sldId id="1515" r:id="rId31"/>
    <p:sldId id="1516" r:id="rId32"/>
    <p:sldId id="1517" r:id="rId33"/>
    <p:sldId id="1518" r:id="rId34"/>
    <p:sldId id="1519" r:id="rId35"/>
    <p:sldId id="1520" r:id="rId36"/>
    <p:sldId id="1521" r:id="rId37"/>
    <p:sldId id="1522" r:id="rId38"/>
    <p:sldId id="1523" r:id="rId39"/>
    <p:sldId id="1524" r:id="rId40"/>
    <p:sldId id="1525" r:id="rId41"/>
    <p:sldId id="1526" r:id="rId42"/>
    <p:sldId id="1527" r:id="rId43"/>
    <p:sldId id="1528" r:id="rId44"/>
    <p:sldId id="1529" r:id="rId45"/>
    <p:sldId id="1530" r:id="rId46"/>
    <p:sldId id="1531" r:id="rId47"/>
    <p:sldId id="1532" r:id="rId48"/>
    <p:sldId id="1533" r:id="rId49"/>
    <p:sldId id="1534" r:id="rId50"/>
    <p:sldId id="1535" r:id="rId51"/>
    <p:sldId id="1536" r:id="rId52"/>
    <p:sldId id="1537" r:id="rId53"/>
    <p:sldId id="1538" r:id="rId54"/>
    <p:sldId id="1539" r:id="rId55"/>
    <p:sldId id="1540" r:id="rId56"/>
    <p:sldId id="1541" r:id="rId57"/>
    <p:sldId id="1542" r:id="rId58"/>
    <p:sldId id="1543" r:id="rId59"/>
    <p:sldId id="1544" r:id="rId60"/>
    <p:sldId id="1545" r:id="rId61"/>
    <p:sldId id="1546" r:id="rId62"/>
    <p:sldId id="1547" r:id="rId63"/>
    <p:sldId id="1548" r:id="rId64"/>
    <p:sldId id="1549" r:id="rId65"/>
    <p:sldId id="1550" r:id="rId66"/>
    <p:sldId id="1551" r:id="rId67"/>
    <p:sldId id="1552" r:id="rId68"/>
    <p:sldId id="1553" r:id="rId69"/>
    <p:sldId id="1554" r:id="rId70"/>
    <p:sldId id="1555" r:id="rId71"/>
    <p:sldId id="1556" r:id="rId72"/>
    <p:sldId id="1557" r:id="rId73"/>
    <p:sldId id="1558" r:id="rId74"/>
    <p:sldId id="1559" r:id="rId75"/>
    <p:sldId id="1560" r:id="rId76"/>
    <p:sldId id="1561" r:id="rId77"/>
    <p:sldId id="1562" r:id="rId78"/>
    <p:sldId id="1563" r:id="rId79"/>
    <p:sldId id="1564" r:id="rId80"/>
    <p:sldId id="1565" r:id="rId81"/>
    <p:sldId id="1566" r:id="rId82"/>
    <p:sldId id="1567" r:id="rId83"/>
    <p:sldId id="1568" r:id="rId84"/>
    <p:sldId id="1569" r:id="rId85"/>
  </p:sldIdLst>
  <p:sldSz cx="12192000" cy="6858000"/>
  <p:notesSz cx="7099300" cy="10234613"/>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45" userDrawn="1">
          <p15:clr>
            <a:srgbClr val="A4A3A4"/>
          </p15:clr>
        </p15:guide>
        <p15:guide id="3" orient="horz" pos="2908" userDrawn="1">
          <p15:clr>
            <a:srgbClr val="A4A3A4"/>
          </p15:clr>
        </p15:guide>
        <p15:guide id="4" orient="horz" pos="5967">
          <p15:clr>
            <a:srgbClr val="A4A3A4"/>
          </p15:clr>
        </p15:guide>
        <p15:guide id="5" orient="horz" pos="479">
          <p15:clr>
            <a:srgbClr val="A4A3A4"/>
          </p15:clr>
        </p15:guide>
        <p15:guide id="6"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liujiezjhw" initials="l" lastIdx="3" clrIdx="3"/>
  <p:cmAuthor id="4" name="bjxya" initials="b" lastIdx="86" clrIdx="4"/>
  <p:cmAuthor id="5" name="Bella" initials="B"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4D2D6"/>
    <a:srgbClr val="D6FFFF"/>
    <a:srgbClr val="0B0B0B"/>
    <a:srgbClr val="002060"/>
    <a:srgbClr val="000000"/>
    <a:srgbClr val="9C445D"/>
    <a:srgbClr val="7030A0"/>
    <a:srgbClr val="EDEDED"/>
    <a:srgbClr val="008A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94061" autoAdjust="0"/>
  </p:normalViewPr>
  <p:slideViewPr>
    <p:cSldViewPr showGuides="1">
      <p:cViewPr varScale="1">
        <p:scale>
          <a:sx n="81" d="100"/>
          <a:sy n="81" d="100"/>
        </p:scale>
        <p:origin x="523" y="53"/>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notesViewPr>
    <p:cSldViewPr showGuides="1">
      <p:cViewPr>
        <p:scale>
          <a:sx n="66" d="100"/>
          <a:sy n="66" d="100"/>
        </p:scale>
        <p:origin x="4242" y="510"/>
      </p:cViewPr>
      <p:guideLst>
        <p:guide orient="horz" pos="3045"/>
        <p:guide orient="horz" pos="2908"/>
        <p:guide orient="horz" pos="5967"/>
        <p:guide orient="horz" pos="479"/>
        <p:guide pos="223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7037F-D955-4A5F-ACD9-CA074EAD515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4DCBB19E-45F8-4C40-BB37-20736D82EC7D}">
      <dgm:prSet phldrT="[文本]"/>
      <dgm:spPr>
        <a:solidFill>
          <a:srgbClr val="00B0F0"/>
        </a:solidFill>
        <a:ln>
          <a:solidFill>
            <a:schemeClr val="bg1"/>
          </a:solidFill>
        </a:ln>
      </dgm:spPr>
      <dgm:t>
        <a:bodyPr/>
        <a:lstStyle/>
        <a:p>
          <a:pPr algn="ctr"/>
          <a:r>
            <a:rPr lang="en-US">
              <a:solidFill>
                <a:schemeClr val="tx1"/>
              </a:solidFill>
              <a:latin typeface="Huawei Sans" panose="020C0503030203020204" pitchFamily="34" charset="0"/>
              <a:ea typeface="+mn-ea"/>
              <a:cs typeface="+mn-ea"/>
              <a:sym typeface="+mn-lt"/>
            </a:rPr>
            <a:t>Random undersampling</a:t>
          </a:r>
        </a:p>
      </dgm:t>
    </dgm:pt>
    <dgm:pt modelId="{629D2AE8-2137-434B-B4FE-80A2D5A2FF87}" type="parTrans" cxnId="{0D97A5BD-5D81-482A-8711-44F8FC24CB90}">
      <dgm:prSet/>
      <dgm:spPr/>
      <dgm:t>
        <a:bodyPr/>
        <a:lstStyle/>
        <a:p>
          <a:pPr algn="ctr"/>
          <a:endParaRPr lang="zh-CN" altLang="en-US"/>
        </a:p>
      </dgm:t>
    </dgm:pt>
    <dgm:pt modelId="{A24456DC-7394-43CE-B6F8-8F8EAA6E7098}" type="sibTrans" cxnId="{0D97A5BD-5D81-482A-8711-44F8FC24CB90}">
      <dgm:prSet/>
      <dgm:spPr/>
      <dgm:t>
        <a:bodyPr/>
        <a:lstStyle/>
        <a:p>
          <a:pPr algn="ctr"/>
          <a:endParaRPr lang="zh-CN" altLang="en-US"/>
        </a:p>
      </dgm:t>
    </dgm:pt>
    <dgm:pt modelId="{764943EE-50E0-44F0-BC3A-84225F958F7A}">
      <dgm:prSet phldrT="[文本]"/>
      <dgm:spPr>
        <a:solidFill>
          <a:srgbClr val="FFC1C1"/>
        </a:solidFill>
      </dgm:spPr>
      <dgm:t>
        <a:bodyPr/>
        <a:lstStyle/>
        <a:p>
          <a:pPr algn="ctr"/>
          <a:r>
            <a:rPr lang="en-US" dirty="0">
              <a:solidFill>
                <a:schemeClr val="tx1"/>
              </a:solidFill>
              <a:latin typeface="Huawei Sans" panose="020C0503030203020204" pitchFamily="34" charset="0"/>
              <a:ea typeface="+mn-ea"/>
              <a:cs typeface="+mn-ea"/>
              <a:sym typeface="+mn-lt"/>
            </a:rPr>
            <a:t>Random oversampling</a:t>
          </a:r>
        </a:p>
      </dgm:t>
    </dgm:pt>
    <dgm:pt modelId="{920245EC-5AD7-40DC-9507-EAB37AAB6C4A}" type="parTrans" cxnId="{3414872B-C58A-4CE3-B50C-90B472C7B1EF}">
      <dgm:prSet/>
      <dgm:spPr/>
      <dgm:t>
        <a:bodyPr/>
        <a:lstStyle/>
        <a:p>
          <a:pPr algn="ctr"/>
          <a:endParaRPr lang="zh-CN" altLang="en-US"/>
        </a:p>
      </dgm:t>
    </dgm:pt>
    <dgm:pt modelId="{2D92F935-2DCA-49A7-8897-8A224732DEE2}" type="sibTrans" cxnId="{3414872B-C58A-4CE3-B50C-90B472C7B1EF}">
      <dgm:prSet/>
      <dgm:spPr/>
      <dgm:t>
        <a:bodyPr/>
        <a:lstStyle/>
        <a:p>
          <a:pPr algn="ctr"/>
          <a:endParaRPr lang="zh-CN" altLang="en-US"/>
        </a:p>
      </dgm:t>
    </dgm:pt>
    <dgm:pt modelId="{D9F895D0-E002-4632-8222-EF9E3DC2B56F}">
      <dgm:prSet phldrT="[文本]"/>
      <dgm:spPr>
        <a:solidFill>
          <a:srgbClr val="FFC1C1"/>
        </a:solidFill>
      </dgm:spPr>
      <dgm:t>
        <a:bodyPr/>
        <a:lstStyle/>
        <a:p>
          <a:pPr algn="ctr"/>
          <a:r>
            <a:rPr lang="en-US">
              <a:solidFill>
                <a:schemeClr val="tx1"/>
              </a:solidFill>
              <a:latin typeface="Huawei Sans" panose="020C0503030203020204" pitchFamily="34" charset="0"/>
              <a:ea typeface="+mn-ea"/>
              <a:cs typeface="+mn-ea"/>
              <a:sym typeface="+mn-lt"/>
            </a:rPr>
            <a:t>Copying samples</a:t>
          </a:r>
        </a:p>
      </dgm:t>
    </dgm:pt>
    <dgm:pt modelId="{6E66D3CE-D736-4A62-A7E4-00284D615900}" type="parTrans" cxnId="{766288F4-2E73-4BA8-A3ED-BA3F7B5AE802}">
      <dgm:prSet/>
      <dgm:spPr/>
      <dgm:t>
        <a:bodyPr/>
        <a:lstStyle/>
        <a:p>
          <a:pPr algn="ctr"/>
          <a:endParaRPr lang="zh-CN" altLang="en-US"/>
        </a:p>
      </dgm:t>
    </dgm:pt>
    <dgm:pt modelId="{2B8EDC68-4503-4A5A-9C78-779DA2EC5F28}" type="sibTrans" cxnId="{766288F4-2E73-4BA8-A3ED-BA3F7B5AE802}">
      <dgm:prSet/>
      <dgm:spPr/>
      <dgm:t>
        <a:bodyPr/>
        <a:lstStyle/>
        <a:p>
          <a:pPr algn="ctr"/>
          <a:endParaRPr lang="zh-CN" altLang="en-US"/>
        </a:p>
      </dgm:t>
    </dgm:pt>
    <dgm:pt modelId="{909C6F40-98F1-4454-9B82-895847E3CF1A}">
      <dgm:prSet phldrT="[文本]"/>
      <dgm:spPr/>
      <dgm:t>
        <a:bodyPr/>
        <a:lstStyle/>
        <a:p>
          <a:pPr algn="ctr"/>
          <a:r>
            <a:rPr lang="en-US">
              <a:solidFill>
                <a:schemeClr val="tx1"/>
              </a:solidFill>
              <a:latin typeface="Huawei Sans" panose="020C0503030203020204" pitchFamily="34" charset="0"/>
              <a:ea typeface="+mn-ea"/>
              <a:cs typeface="+mn-ea"/>
              <a:sym typeface="+mn-lt"/>
            </a:rPr>
            <a:t>Synthetic Minority Oversampling Technique</a:t>
          </a:r>
        </a:p>
      </dgm:t>
    </dgm:pt>
    <dgm:pt modelId="{92D4A786-68F0-484B-96F5-B8851238711F}" type="parTrans" cxnId="{BCF405F8-A583-4EF6-A549-CF4E28923558}">
      <dgm:prSet/>
      <dgm:spPr/>
      <dgm:t>
        <a:bodyPr/>
        <a:lstStyle/>
        <a:p>
          <a:pPr algn="ctr"/>
          <a:endParaRPr lang="zh-CN" altLang="en-US"/>
        </a:p>
      </dgm:t>
    </dgm:pt>
    <dgm:pt modelId="{6C98AB7B-2C52-4651-B6E3-478240E6F6A3}" type="sibTrans" cxnId="{BCF405F8-A583-4EF6-A549-CF4E28923558}">
      <dgm:prSet/>
      <dgm:spPr/>
      <dgm:t>
        <a:bodyPr/>
        <a:lstStyle/>
        <a:p>
          <a:pPr algn="ctr"/>
          <a:endParaRPr lang="zh-CN" altLang="en-US"/>
        </a:p>
      </dgm:t>
    </dgm:pt>
    <dgm:pt modelId="{33119A4A-602E-4137-9B5F-BB37B640CCE4}">
      <dgm:prSet phldrT="[文本]"/>
      <dgm:spPr/>
      <dgm:t>
        <a:bodyPr/>
        <a:lstStyle/>
        <a:p>
          <a:pPr algn="l"/>
          <a:r>
            <a:rPr lang="en-US">
              <a:solidFill>
                <a:schemeClr val="tx1"/>
              </a:solidFill>
              <a:latin typeface="Huawei Sans" panose="020C0503030203020204" pitchFamily="34" charset="0"/>
              <a:ea typeface="+mn-ea"/>
              <a:cs typeface="+mn-ea"/>
              <a:sym typeface="+mn-lt"/>
            </a:rPr>
            <a:t>Sampling</a:t>
          </a:r>
        </a:p>
      </dgm:t>
    </dgm:pt>
    <dgm:pt modelId="{009ADD65-7CA6-4953-8304-FAAB54EC5E79}" type="parTrans" cxnId="{91003FB4-A154-4253-85A4-48E20FD73A53}">
      <dgm:prSet/>
      <dgm:spPr/>
      <dgm:t>
        <a:bodyPr/>
        <a:lstStyle/>
        <a:p>
          <a:pPr algn="ctr"/>
          <a:endParaRPr lang="zh-CN" altLang="en-US"/>
        </a:p>
      </dgm:t>
    </dgm:pt>
    <dgm:pt modelId="{9C29D1D8-7D24-48BB-87D5-55F5F3400887}" type="sibTrans" cxnId="{91003FB4-A154-4253-85A4-48E20FD73A53}">
      <dgm:prSet/>
      <dgm:spPr/>
      <dgm:t>
        <a:bodyPr/>
        <a:lstStyle/>
        <a:p>
          <a:pPr algn="ctr"/>
          <a:endParaRPr lang="zh-CN" altLang="en-US"/>
        </a:p>
      </dgm:t>
    </dgm:pt>
    <dgm:pt modelId="{AF64F250-349E-4369-B7FA-86F554DA2979}">
      <dgm:prSet phldrT="[文本]"/>
      <dgm:spPr/>
      <dgm:t>
        <a:bodyPr/>
        <a:lstStyle/>
        <a:p>
          <a:pPr algn="l"/>
          <a:r>
            <a:rPr lang="en-US">
              <a:solidFill>
                <a:schemeClr val="tx1"/>
              </a:solidFill>
              <a:latin typeface="Huawei Sans" panose="020C0503030203020204" pitchFamily="34" charset="0"/>
              <a:ea typeface="+mn-ea"/>
              <a:cs typeface="+mn-ea"/>
              <a:sym typeface="+mn-lt"/>
            </a:rPr>
            <a:t>Merging samples</a:t>
          </a:r>
        </a:p>
      </dgm:t>
    </dgm:pt>
    <dgm:pt modelId="{D4C79D2E-76A9-4F30-95A0-90AD1158195D}" type="parTrans" cxnId="{90522299-4056-4390-840F-3B83433BD33F}">
      <dgm:prSet/>
      <dgm:spPr/>
      <dgm:t>
        <a:bodyPr/>
        <a:lstStyle/>
        <a:p>
          <a:pPr algn="ctr"/>
          <a:endParaRPr lang="zh-CN" altLang="en-US"/>
        </a:p>
      </dgm:t>
    </dgm:pt>
    <dgm:pt modelId="{340CEB19-88D0-45A4-BAB7-A6C09D3FE0D4}" type="sibTrans" cxnId="{90522299-4056-4390-840F-3B83433BD33F}">
      <dgm:prSet/>
      <dgm:spPr/>
      <dgm:t>
        <a:bodyPr/>
        <a:lstStyle/>
        <a:p>
          <a:pPr algn="ctr"/>
          <a:endParaRPr lang="zh-CN" altLang="en-US"/>
        </a:p>
      </dgm:t>
    </dgm:pt>
    <dgm:pt modelId="{5E6C23ED-8623-4351-A086-928C227ABE23}">
      <dgm:prSet phldrT="[文本]"/>
      <dgm:spPr>
        <a:solidFill>
          <a:srgbClr val="00B0F0"/>
        </a:solidFill>
        <a:ln>
          <a:solidFill>
            <a:schemeClr val="bg1"/>
          </a:solidFill>
        </a:ln>
      </dgm:spPr>
      <dgm:t>
        <a:bodyPr/>
        <a:lstStyle/>
        <a:p>
          <a:pPr algn="ctr"/>
          <a:r>
            <a:rPr lang="en-US" dirty="0">
              <a:solidFill>
                <a:schemeClr val="tx1"/>
              </a:solidFill>
              <a:latin typeface="Huawei Sans" panose="020C0503030203020204" pitchFamily="34" charset="0"/>
              <a:ea typeface="+mn-ea"/>
              <a:cs typeface="+mn-ea"/>
              <a:sym typeface="+mn-lt"/>
            </a:rPr>
            <a:t>Deleting redundant samples in a category</a:t>
          </a:r>
        </a:p>
      </dgm:t>
    </dgm:pt>
    <dgm:pt modelId="{1C669BA8-D851-49CC-9572-EA4BA09A34E8}" type="sibTrans" cxnId="{EFFB998B-B094-4779-A875-43FFD3926617}">
      <dgm:prSet/>
      <dgm:spPr/>
      <dgm:t>
        <a:bodyPr/>
        <a:lstStyle/>
        <a:p>
          <a:pPr algn="ctr"/>
          <a:endParaRPr lang="zh-CN" altLang="en-US"/>
        </a:p>
      </dgm:t>
    </dgm:pt>
    <dgm:pt modelId="{4C79C10B-1B82-432E-B105-22EE492EEE2B}" type="parTrans" cxnId="{EFFB998B-B094-4779-A875-43FFD3926617}">
      <dgm:prSet/>
      <dgm:spPr/>
      <dgm:t>
        <a:bodyPr/>
        <a:lstStyle/>
        <a:p>
          <a:pPr algn="ctr"/>
          <a:endParaRPr lang="zh-CN" altLang="en-US"/>
        </a:p>
      </dgm:t>
    </dgm:pt>
    <dgm:pt modelId="{C576BB81-7302-40BE-B703-B1BF216EA1E1}" type="pres">
      <dgm:prSet presAssocID="{A827037F-D955-4A5F-ACD9-CA074EAD5158}" presName="Name0" presStyleCnt="0">
        <dgm:presLayoutVars>
          <dgm:dir/>
          <dgm:resizeHandles val="exact"/>
        </dgm:presLayoutVars>
      </dgm:prSet>
      <dgm:spPr/>
    </dgm:pt>
    <dgm:pt modelId="{373A74DB-7143-42F6-A6CF-63ED7FCD45B4}" type="pres">
      <dgm:prSet presAssocID="{4DCBB19E-45F8-4C40-BB37-20736D82EC7D}" presName="node" presStyleLbl="node1" presStyleIdx="0" presStyleCnt="3" custLinFactNeighborX="39142" custLinFactNeighborY="0">
        <dgm:presLayoutVars>
          <dgm:bulletEnabled val="1"/>
        </dgm:presLayoutVars>
      </dgm:prSet>
      <dgm:spPr/>
    </dgm:pt>
    <dgm:pt modelId="{4368CC90-831B-4FDD-B2F4-E19E6B583177}" type="pres">
      <dgm:prSet presAssocID="{A24456DC-7394-43CE-B6F8-8F8EAA6E7098}" presName="sibTrans" presStyleCnt="0"/>
      <dgm:spPr/>
    </dgm:pt>
    <dgm:pt modelId="{6AC0D23A-6A49-4689-AC47-89051DCF459E}" type="pres">
      <dgm:prSet presAssocID="{764943EE-50E0-44F0-BC3A-84225F958F7A}" presName="node" presStyleLbl="node1" presStyleIdx="1" presStyleCnt="3">
        <dgm:presLayoutVars>
          <dgm:bulletEnabled val="1"/>
        </dgm:presLayoutVars>
      </dgm:prSet>
      <dgm:spPr/>
    </dgm:pt>
    <dgm:pt modelId="{F119F0E1-B5FB-4365-A3D6-19C9E547A490}" type="pres">
      <dgm:prSet presAssocID="{2D92F935-2DCA-49A7-8897-8A224732DEE2}" presName="sibTrans" presStyleCnt="0"/>
      <dgm:spPr/>
    </dgm:pt>
    <dgm:pt modelId="{BA2AFA07-B846-46FD-8320-FC00204440B9}" type="pres">
      <dgm:prSet presAssocID="{909C6F40-98F1-4454-9B82-895847E3CF1A}" presName="node" presStyleLbl="node1" presStyleIdx="2" presStyleCnt="3">
        <dgm:presLayoutVars>
          <dgm:bulletEnabled val="1"/>
        </dgm:presLayoutVars>
      </dgm:prSet>
      <dgm:spPr/>
    </dgm:pt>
  </dgm:ptLst>
  <dgm:cxnLst>
    <dgm:cxn modelId="{AF252E01-7C43-4A24-86CF-C26AE27FF2BA}" type="presOf" srcId="{909C6F40-98F1-4454-9B82-895847E3CF1A}" destId="{BA2AFA07-B846-46FD-8320-FC00204440B9}" srcOrd="0" destOrd="0" presId="urn:microsoft.com/office/officeart/2005/8/layout/hList6"/>
    <dgm:cxn modelId="{3414872B-C58A-4CE3-B50C-90B472C7B1EF}" srcId="{A827037F-D955-4A5F-ACD9-CA074EAD5158}" destId="{764943EE-50E0-44F0-BC3A-84225F958F7A}" srcOrd="1" destOrd="0" parTransId="{920245EC-5AD7-40DC-9507-EAB37AAB6C4A}" sibTransId="{2D92F935-2DCA-49A7-8897-8A224732DEE2}"/>
    <dgm:cxn modelId="{84CEAF36-E798-4009-8D2B-FE6CD8593507}" type="presOf" srcId="{4DCBB19E-45F8-4C40-BB37-20736D82EC7D}" destId="{373A74DB-7143-42F6-A6CF-63ED7FCD45B4}" srcOrd="0" destOrd="0" presId="urn:microsoft.com/office/officeart/2005/8/layout/hList6"/>
    <dgm:cxn modelId="{203AE368-6104-443D-8848-04F08BA6DDC5}" type="presOf" srcId="{33119A4A-602E-4137-9B5F-BB37B640CCE4}" destId="{BA2AFA07-B846-46FD-8320-FC00204440B9}" srcOrd="0" destOrd="1" presId="urn:microsoft.com/office/officeart/2005/8/layout/hList6"/>
    <dgm:cxn modelId="{C8139D82-595F-4F51-AE30-314C46B077C8}" type="presOf" srcId="{AF64F250-349E-4369-B7FA-86F554DA2979}" destId="{BA2AFA07-B846-46FD-8320-FC00204440B9}" srcOrd="0" destOrd="2" presId="urn:microsoft.com/office/officeart/2005/8/layout/hList6"/>
    <dgm:cxn modelId="{EFFB998B-B094-4779-A875-43FFD3926617}" srcId="{4DCBB19E-45F8-4C40-BB37-20736D82EC7D}" destId="{5E6C23ED-8623-4351-A086-928C227ABE23}" srcOrd="0" destOrd="0" parTransId="{4C79C10B-1B82-432E-B105-22EE492EEE2B}" sibTransId="{1C669BA8-D851-49CC-9572-EA4BA09A34E8}"/>
    <dgm:cxn modelId="{90522299-4056-4390-840F-3B83433BD33F}" srcId="{909C6F40-98F1-4454-9B82-895847E3CF1A}" destId="{AF64F250-349E-4369-B7FA-86F554DA2979}" srcOrd="1" destOrd="0" parTransId="{D4C79D2E-76A9-4F30-95A0-90AD1158195D}" sibTransId="{340CEB19-88D0-45A4-BAB7-A6C09D3FE0D4}"/>
    <dgm:cxn modelId="{91003FB4-A154-4253-85A4-48E20FD73A53}" srcId="{909C6F40-98F1-4454-9B82-895847E3CF1A}" destId="{33119A4A-602E-4137-9B5F-BB37B640CCE4}" srcOrd="0" destOrd="0" parTransId="{009ADD65-7CA6-4953-8304-FAAB54EC5E79}" sibTransId="{9C29D1D8-7D24-48BB-87D5-55F5F3400887}"/>
    <dgm:cxn modelId="{50619CB8-E510-40C9-AB9A-E379E70567DE}" type="presOf" srcId="{764943EE-50E0-44F0-BC3A-84225F958F7A}" destId="{6AC0D23A-6A49-4689-AC47-89051DCF459E}" srcOrd="0" destOrd="0" presId="urn:microsoft.com/office/officeart/2005/8/layout/hList6"/>
    <dgm:cxn modelId="{0D97A5BD-5D81-482A-8711-44F8FC24CB90}" srcId="{A827037F-D955-4A5F-ACD9-CA074EAD5158}" destId="{4DCBB19E-45F8-4C40-BB37-20736D82EC7D}" srcOrd="0" destOrd="0" parTransId="{629D2AE8-2137-434B-B4FE-80A2D5A2FF87}" sibTransId="{A24456DC-7394-43CE-B6F8-8F8EAA6E7098}"/>
    <dgm:cxn modelId="{60A902BF-96B4-49E9-A811-C53D39BF0BAC}" type="presOf" srcId="{D9F895D0-E002-4632-8222-EF9E3DC2B56F}" destId="{6AC0D23A-6A49-4689-AC47-89051DCF459E}" srcOrd="0" destOrd="1" presId="urn:microsoft.com/office/officeart/2005/8/layout/hList6"/>
    <dgm:cxn modelId="{39BF39C3-4597-402C-87ED-226074B0F41C}" type="presOf" srcId="{A827037F-D955-4A5F-ACD9-CA074EAD5158}" destId="{C576BB81-7302-40BE-B703-B1BF216EA1E1}" srcOrd="0" destOrd="0" presId="urn:microsoft.com/office/officeart/2005/8/layout/hList6"/>
    <dgm:cxn modelId="{CFC9C5CA-E567-49B3-AA50-430FD49AED59}" type="presOf" srcId="{5E6C23ED-8623-4351-A086-928C227ABE23}" destId="{373A74DB-7143-42F6-A6CF-63ED7FCD45B4}" srcOrd="0" destOrd="1" presId="urn:microsoft.com/office/officeart/2005/8/layout/hList6"/>
    <dgm:cxn modelId="{766288F4-2E73-4BA8-A3ED-BA3F7B5AE802}" srcId="{764943EE-50E0-44F0-BC3A-84225F958F7A}" destId="{D9F895D0-E002-4632-8222-EF9E3DC2B56F}" srcOrd="0" destOrd="0" parTransId="{6E66D3CE-D736-4A62-A7E4-00284D615900}" sibTransId="{2B8EDC68-4503-4A5A-9C78-779DA2EC5F28}"/>
    <dgm:cxn modelId="{BCF405F8-A583-4EF6-A549-CF4E28923558}" srcId="{A827037F-D955-4A5F-ACD9-CA074EAD5158}" destId="{909C6F40-98F1-4454-9B82-895847E3CF1A}" srcOrd="2" destOrd="0" parTransId="{92D4A786-68F0-484B-96F5-B8851238711F}" sibTransId="{6C98AB7B-2C52-4651-B6E3-478240E6F6A3}"/>
    <dgm:cxn modelId="{F626F2E4-E222-4F33-B9B9-509DEB39017A}" type="presParOf" srcId="{C576BB81-7302-40BE-B703-B1BF216EA1E1}" destId="{373A74DB-7143-42F6-A6CF-63ED7FCD45B4}" srcOrd="0" destOrd="0" presId="urn:microsoft.com/office/officeart/2005/8/layout/hList6"/>
    <dgm:cxn modelId="{D2B0D29A-4C5E-4615-9E43-6971F12393BE}" type="presParOf" srcId="{C576BB81-7302-40BE-B703-B1BF216EA1E1}" destId="{4368CC90-831B-4FDD-B2F4-E19E6B583177}" srcOrd="1" destOrd="0" presId="urn:microsoft.com/office/officeart/2005/8/layout/hList6"/>
    <dgm:cxn modelId="{2D8EEE25-C734-47B9-8B97-D31B198C6ACE}" type="presParOf" srcId="{C576BB81-7302-40BE-B703-B1BF216EA1E1}" destId="{6AC0D23A-6A49-4689-AC47-89051DCF459E}" srcOrd="2" destOrd="0" presId="urn:microsoft.com/office/officeart/2005/8/layout/hList6"/>
    <dgm:cxn modelId="{0EB925C0-104D-468A-A0B4-7AEE11451BED}" type="presParOf" srcId="{C576BB81-7302-40BE-B703-B1BF216EA1E1}" destId="{F119F0E1-B5FB-4365-A3D6-19C9E547A490}" srcOrd="3" destOrd="0" presId="urn:microsoft.com/office/officeart/2005/8/layout/hList6"/>
    <dgm:cxn modelId="{6976EC65-2394-4659-A7A2-C2E7ED33177C}" type="presParOf" srcId="{C576BB81-7302-40BE-B703-B1BF216EA1E1}" destId="{BA2AFA07-B846-46FD-8320-FC00204440B9}" srcOrd="4" destOrd="0" presId="urn:microsoft.com/office/officeart/2005/8/layout/hList6"/>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7037F-D955-4A5F-ACD9-CA074EAD515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4DCBB19E-45F8-4C40-BB37-20736D82EC7D}">
      <dgm:prSet phldrT="[文本]"/>
      <dgm:spPr>
        <a:solidFill>
          <a:srgbClr val="00B0F0"/>
        </a:solidFill>
        <a:ln>
          <a:solidFill>
            <a:schemeClr val="bg1"/>
          </a:solidFill>
        </a:ln>
      </dgm:spPr>
      <dgm:t>
        <a:bodyPr/>
        <a:lstStyle/>
        <a:p>
          <a:pPr algn="ctr"/>
          <a:r>
            <a:rPr lang="en-US">
              <a:solidFill>
                <a:schemeClr val="tx1"/>
              </a:solidFill>
              <a:latin typeface="Huawei Sans" panose="020C0503030203020204" pitchFamily="34" charset="0"/>
              <a:ea typeface="+mn-ea"/>
              <a:cs typeface="+mn-ea"/>
              <a:sym typeface="+mn-lt"/>
            </a:rPr>
            <a:t>Random undersampling</a:t>
          </a:r>
        </a:p>
      </dgm:t>
    </dgm:pt>
    <dgm:pt modelId="{629D2AE8-2137-434B-B4FE-80A2D5A2FF87}" type="parTrans" cxnId="{0D97A5BD-5D81-482A-8711-44F8FC24CB90}">
      <dgm:prSet/>
      <dgm:spPr/>
      <dgm:t>
        <a:bodyPr/>
        <a:lstStyle/>
        <a:p>
          <a:pPr algn="ctr"/>
          <a:endParaRPr lang="zh-CN" altLang="en-US"/>
        </a:p>
      </dgm:t>
    </dgm:pt>
    <dgm:pt modelId="{A24456DC-7394-43CE-B6F8-8F8EAA6E7098}" type="sibTrans" cxnId="{0D97A5BD-5D81-482A-8711-44F8FC24CB90}">
      <dgm:prSet/>
      <dgm:spPr/>
      <dgm:t>
        <a:bodyPr/>
        <a:lstStyle/>
        <a:p>
          <a:pPr algn="ctr"/>
          <a:endParaRPr lang="zh-CN" altLang="en-US"/>
        </a:p>
      </dgm:t>
    </dgm:pt>
    <dgm:pt modelId="{764943EE-50E0-44F0-BC3A-84225F958F7A}">
      <dgm:prSet phldrT="[文本]"/>
      <dgm:spPr>
        <a:solidFill>
          <a:srgbClr val="FFC1C1"/>
        </a:solidFill>
      </dgm:spPr>
      <dgm:t>
        <a:bodyPr/>
        <a:lstStyle/>
        <a:p>
          <a:pPr algn="ctr"/>
          <a:r>
            <a:rPr lang="en-US" dirty="0">
              <a:solidFill>
                <a:schemeClr val="tx1"/>
              </a:solidFill>
              <a:latin typeface="Huawei Sans" panose="020C0503030203020204" pitchFamily="34" charset="0"/>
              <a:ea typeface="+mn-ea"/>
              <a:cs typeface="+mn-ea"/>
              <a:sym typeface="+mn-lt"/>
            </a:rPr>
            <a:t>Random oversampling</a:t>
          </a:r>
        </a:p>
      </dgm:t>
    </dgm:pt>
    <dgm:pt modelId="{920245EC-5AD7-40DC-9507-EAB37AAB6C4A}" type="parTrans" cxnId="{3414872B-C58A-4CE3-B50C-90B472C7B1EF}">
      <dgm:prSet/>
      <dgm:spPr/>
      <dgm:t>
        <a:bodyPr/>
        <a:lstStyle/>
        <a:p>
          <a:pPr algn="ctr"/>
          <a:endParaRPr lang="zh-CN" altLang="en-US"/>
        </a:p>
      </dgm:t>
    </dgm:pt>
    <dgm:pt modelId="{2D92F935-2DCA-49A7-8897-8A224732DEE2}" type="sibTrans" cxnId="{3414872B-C58A-4CE3-B50C-90B472C7B1EF}">
      <dgm:prSet/>
      <dgm:spPr/>
      <dgm:t>
        <a:bodyPr/>
        <a:lstStyle/>
        <a:p>
          <a:pPr algn="ctr"/>
          <a:endParaRPr lang="zh-CN" altLang="en-US"/>
        </a:p>
      </dgm:t>
    </dgm:pt>
    <dgm:pt modelId="{D9F895D0-E002-4632-8222-EF9E3DC2B56F}">
      <dgm:prSet phldrT="[文本]"/>
      <dgm:spPr>
        <a:solidFill>
          <a:srgbClr val="FFC1C1"/>
        </a:solidFill>
      </dgm:spPr>
      <dgm:t>
        <a:bodyPr/>
        <a:lstStyle/>
        <a:p>
          <a:pPr algn="ctr"/>
          <a:r>
            <a:rPr lang="en-US">
              <a:solidFill>
                <a:schemeClr val="tx1"/>
              </a:solidFill>
              <a:latin typeface="Huawei Sans" panose="020C0503030203020204" pitchFamily="34" charset="0"/>
              <a:ea typeface="+mn-ea"/>
              <a:cs typeface="+mn-ea"/>
              <a:sym typeface="+mn-lt"/>
            </a:rPr>
            <a:t>Copying samples</a:t>
          </a:r>
        </a:p>
      </dgm:t>
    </dgm:pt>
    <dgm:pt modelId="{6E66D3CE-D736-4A62-A7E4-00284D615900}" type="parTrans" cxnId="{766288F4-2E73-4BA8-A3ED-BA3F7B5AE802}">
      <dgm:prSet/>
      <dgm:spPr/>
      <dgm:t>
        <a:bodyPr/>
        <a:lstStyle/>
        <a:p>
          <a:pPr algn="ctr"/>
          <a:endParaRPr lang="zh-CN" altLang="en-US"/>
        </a:p>
      </dgm:t>
    </dgm:pt>
    <dgm:pt modelId="{2B8EDC68-4503-4A5A-9C78-779DA2EC5F28}" type="sibTrans" cxnId="{766288F4-2E73-4BA8-A3ED-BA3F7B5AE802}">
      <dgm:prSet/>
      <dgm:spPr/>
      <dgm:t>
        <a:bodyPr/>
        <a:lstStyle/>
        <a:p>
          <a:pPr algn="ctr"/>
          <a:endParaRPr lang="zh-CN" altLang="en-US"/>
        </a:p>
      </dgm:t>
    </dgm:pt>
    <dgm:pt modelId="{909C6F40-98F1-4454-9B82-895847E3CF1A}">
      <dgm:prSet phldrT="[文本]"/>
      <dgm:spPr/>
      <dgm:t>
        <a:bodyPr/>
        <a:lstStyle/>
        <a:p>
          <a:pPr algn="ctr"/>
          <a:r>
            <a:rPr lang="en-US">
              <a:solidFill>
                <a:schemeClr val="tx1"/>
              </a:solidFill>
              <a:latin typeface="Huawei Sans" panose="020C0503030203020204" pitchFamily="34" charset="0"/>
              <a:ea typeface="+mn-ea"/>
              <a:cs typeface="+mn-ea"/>
              <a:sym typeface="+mn-lt"/>
            </a:rPr>
            <a:t>Synthetic Minority Oversampling Technique</a:t>
          </a:r>
        </a:p>
      </dgm:t>
    </dgm:pt>
    <dgm:pt modelId="{92D4A786-68F0-484B-96F5-B8851238711F}" type="parTrans" cxnId="{BCF405F8-A583-4EF6-A549-CF4E28923558}">
      <dgm:prSet/>
      <dgm:spPr/>
      <dgm:t>
        <a:bodyPr/>
        <a:lstStyle/>
        <a:p>
          <a:pPr algn="ctr"/>
          <a:endParaRPr lang="zh-CN" altLang="en-US"/>
        </a:p>
      </dgm:t>
    </dgm:pt>
    <dgm:pt modelId="{6C98AB7B-2C52-4651-B6E3-478240E6F6A3}" type="sibTrans" cxnId="{BCF405F8-A583-4EF6-A549-CF4E28923558}">
      <dgm:prSet/>
      <dgm:spPr/>
      <dgm:t>
        <a:bodyPr/>
        <a:lstStyle/>
        <a:p>
          <a:pPr algn="ctr"/>
          <a:endParaRPr lang="zh-CN" altLang="en-US"/>
        </a:p>
      </dgm:t>
    </dgm:pt>
    <dgm:pt modelId="{33119A4A-602E-4137-9B5F-BB37B640CCE4}">
      <dgm:prSet phldrT="[文本]"/>
      <dgm:spPr/>
      <dgm:t>
        <a:bodyPr/>
        <a:lstStyle/>
        <a:p>
          <a:pPr algn="l"/>
          <a:r>
            <a:rPr lang="en-US">
              <a:solidFill>
                <a:schemeClr val="tx1"/>
              </a:solidFill>
              <a:latin typeface="Huawei Sans" panose="020C0503030203020204" pitchFamily="34" charset="0"/>
              <a:ea typeface="+mn-ea"/>
              <a:cs typeface="+mn-ea"/>
              <a:sym typeface="+mn-lt"/>
            </a:rPr>
            <a:t>Sampling</a:t>
          </a:r>
        </a:p>
      </dgm:t>
    </dgm:pt>
    <dgm:pt modelId="{009ADD65-7CA6-4953-8304-FAAB54EC5E79}" type="parTrans" cxnId="{91003FB4-A154-4253-85A4-48E20FD73A53}">
      <dgm:prSet/>
      <dgm:spPr/>
      <dgm:t>
        <a:bodyPr/>
        <a:lstStyle/>
        <a:p>
          <a:pPr algn="ctr"/>
          <a:endParaRPr lang="zh-CN" altLang="en-US"/>
        </a:p>
      </dgm:t>
    </dgm:pt>
    <dgm:pt modelId="{9C29D1D8-7D24-48BB-87D5-55F5F3400887}" type="sibTrans" cxnId="{91003FB4-A154-4253-85A4-48E20FD73A53}">
      <dgm:prSet/>
      <dgm:spPr/>
      <dgm:t>
        <a:bodyPr/>
        <a:lstStyle/>
        <a:p>
          <a:pPr algn="ctr"/>
          <a:endParaRPr lang="zh-CN" altLang="en-US"/>
        </a:p>
      </dgm:t>
    </dgm:pt>
    <dgm:pt modelId="{AF64F250-349E-4369-B7FA-86F554DA2979}">
      <dgm:prSet phldrT="[文本]"/>
      <dgm:spPr/>
      <dgm:t>
        <a:bodyPr/>
        <a:lstStyle/>
        <a:p>
          <a:pPr algn="l"/>
          <a:r>
            <a:rPr lang="en-US">
              <a:solidFill>
                <a:schemeClr val="tx1"/>
              </a:solidFill>
              <a:latin typeface="Huawei Sans" panose="020C0503030203020204" pitchFamily="34" charset="0"/>
              <a:ea typeface="+mn-ea"/>
              <a:cs typeface="+mn-ea"/>
              <a:sym typeface="+mn-lt"/>
            </a:rPr>
            <a:t>Merging samples</a:t>
          </a:r>
        </a:p>
      </dgm:t>
    </dgm:pt>
    <dgm:pt modelId="{D4C79D2E-76A9-4F30-95A0-90AD1158195D}" type="parTrans" cxnId="{90522299-4056-4390-840F-3B83433BD33F}">
      <dgm:prSet/>
      <dgm:spPr/>
      <dgm:t>
        <a:bodyPr/>
        <a:lstStyle/>
        <a:p>
          <a:pPr algn="ctr"/>
          <a:endParaRPr lang="zh-CN" altLang="en-US"/>
        </a:p>
      </dgm:t>
    </dgm:pt>
    <dgm:pt modelId="{340CEB19-88D0-45A4-BAB7-A6C09D3FE0D4}" type="sibTrans" cxnId="{90522299-4056-4390-840F-3B83433BD33F}">
      <dgm:prSet/>
      <dgm:spPr/>
      <dgm:t>
        <a:bodyPr/>
        <a:lstStyle/>
        <a:p>
          <a:pPr algn="ctr"/>
          <a:endParaRPr lang="zh-CN" altLang="en-US"/>
        </a:p>
      </dgm:t>
    </dgm:pt>
    <dgm:pt modelId="{5E6C23ED-8623-4351-A086-928C227ABE23}">
      <dgm:prSet phldrT="[文本]"/>
      <dgm:spPr>
        <a:solidFill>
          <a:srgbClr val="00B0F0"/>
        </a:solidFill>
        <a:ln>
          <a:solidFill>
            <a:schemeClr val="bg1"/>
          </a:solidFill>
        </a:ln>
      </dgm:spPr>
      <dgm:t>
        <a:bodyPr/>
        <a:lstStyle/>
        <a:p>
          <a:pPr algn="ctr"/>
          <a:r>
            <a:rPr lang="en-US" dirty="0">
              <a:solidFill>
                <a:schemeClr val="tx1"/>
              </a:solidFill>
              <a:latin typeface="Huawei Sans" panose="020C0503030203020204" pitchFamily="34" charset="0"/>
              <a:ea typeface="+mn-ea"/>
              <a:cs typeface="+mn-ea"/>
              <a:sym typeface="+mn-lt"/>
            </a:rPr>
            <a:t>Deleting redundant samples in a category</a:t>
          </a:r>
        </a:p>
      </dgm:t>
    </dgm:pt>
    <dgm:pt modelId="{1C669BA8-D851-49CC-9572-EA4BA09A34E8}" type="sibTrans" cxnId="{EFFB998B-B094-4779-A875-43FFD3926617}">
      <dgm:prSet/>
      <dgm:spPr/>
      <dgm:t>
        <a:bodyPr/>
        <a:lstStyle/>
        <a:p>
          <a:pPr algn="ctr"/>
          <a:endParaRPr lang="zh-CN" altLang="en-US"/>
        </a:p>
      </dgm:t>
    </dgm:pt>
    <dgm:pt modelId="{4C79C10B-1B82-432E-B105-22EE492EEE2B}" type="parTrans" cxnId="{EFFB998B-B094-4779-A875-43FFD3926617}">
      <dgm:prSet/>
      <dgm:spPr/>
      <dgm:t>
        <a:bodyPr/>
        <a:lstStyle/>
        <a:p>
          <a:pPr algn="ctr"/>
          <a:endParaRPr lang="zh-CN" altLang="en-US"/>
        </a:p>
      </dgm:t>
    </dgm:pt>
    <dgm:pt modelId="{C576BB81-7302-40BE-B703-B1BF216EA1E1}" type="pres">
      <dgm:prSet presAssocID="{A827037F-D955-4A5F-ACD9-CA074EAD5158}" presName="Name0" presStyleCnt="0">
        <dgm:presLayoutVars>
          <dgm:dir/>
          <dgm:resizeHandles val="exact"/>
        </dgm:presLayoutVars>
      </dgm:prSet>
      <dgm:spPr/>
    </dgm:pt>
    <dgm:pt modelId="{373A74DB-7143-42F6-A6CF-63ED7FCD45B4}" type="pres">
      <dgm:prSet presAssocID="{4DCBB19E-45F8-4C40-BB37-20736D82EC7D}" presName="node" presStyleLbl="node1" presStyleIdx="0" presStyleCnt="3" custLinFactNeighborX="39142" custLinFactNeighborY="0">
        <dgm:presLayoutVars>
          <dgm:bulletEnabled val="1"/>
        </dgm:presLayoutVars>
      </dgm:prSet>
      <dgm:spPr/>
    </dgm:pt>
    <dgm:pt modelId="{4368CC90-831B-4FDD-B2F4-E19E6B583177}" type="pres">
      <dgm:prSet presAssocID="{A24456DC-7394-43CE-B6F8-8F8EAA6E7098}" presName="sibTrans" presStyleCnt="0"/>
      <dgm:spPr/>
    </dgm:pt>
    <dgm:pt modelId="{6AC0D23A-6A49-4689-AC47-89051DCF459E}" type="pres">
      <dgm:prSet presAssocID="{764943EE-50E0-44F0-BC3A-84225F958F7A}" presName="node" presStyleLbl="node1" presStyleIdx="1" presStyleCnt="3">
        <dgm:presLayoutVars>
          <dgm:bulletEnabled val="1"/>
        </dgm:presLayoutVars>
      </dgm:prSet>
      <dgm:spPr/>
    </dgm:pt>
    <dgm:pt modelId="{F119F0E1-B5FB-4365-A3D6-19C9E547A490}" type="pres">
      <dgm:prSet presAssocID="{2D92F935-2DCA-49A7-8897-8A224732DEE2}" presName="sibTrans" presStyleCnt="0"/>
      <dgm:spPr/>
    </dgm:pt>
    <dgm:pt modelId="{BA2AFA07-B846-46FD-8320-FC00204440B9}" type="pres">
      <dgm:prSet presAssocID="{909C6F40-98F1-4454-9B82-895847E3CF1A}" presName="node" presStyleLbl="node1" presStyleIdx="2" presStyleCnt="3">
        <dgm:presLayoutVars>
          <dgm:bulletEnabled val="1"/>
        </dgm:presLayoutVars>
      </dgm:prSet>
      <dgm:spPr/>
    </dgm:pt>
  </dgm:ptLst>
  <dgm:cxnLst>
    <dgm:cxn modelId="{A5C30918-D9B8-4749-B01D-491D2D887896}" type="presOf" srcId="{33119A4A-602E-4137-9B5F-BB37B640CCE4}" destId="{BA2AFA07-B846-46FD-8320-FC00204440B9}" srcOrd="0" destOrd="1" presId="urn:microsoft.com/office/officeart/2005/8/layout/hList6"/>
    <dgm:cxn modelId="{3414872B-C58A-4CE3-B50C-90B472C7B1EF}" srcId="{A827037F-D955-4A5F-ACD9-CA074EAD5158}" destId="{764943EE-50E0-44F0-BC3A-84225F958F7A}" srcOrd="1" destOrd="0" parTransId="{920245EC-5AD7-40DC-9507-EAB37AAB6C4A}" sibTransId="{2D92F935-2DCA-49A7-8897-8A224732DEE2}"/>
    <dgm:cxn modelId="{726BA63D-6E70-4B72-83E6-5B361EF72E54}" type="presOf" srcId="{AF64F250-349E-4369-B7FA-86F554DA2979}" destId="{BA2AFA07-B846-46FD-8320-FC00204440B9}" srcOrd="0" destOrd="2" presId="urn:microsoft.com/office/officeart/2005/8/layout/hList6"/>
    <dgm:cxn modelId="{B496544C-CF91-4FE1-AECF-BCBFBC7E6A11}" type="presOf" srcId="{5E6C23ED-8623-4351-A086-928C227ABE23}" destId="{373A74DB-7143-42F6-A6CF-63ED7FCD45B4}" srcOrd="0" destOrd="1" presId="urn:microsoft.com/office/officeart/2005/8/layout/hList6"/>
    <dgm:cxn modelId="{0F379D73-84C0-481A-90EA-F4587154EDA9}" type="presOf" srcId="{A827037F-D955-4A5F-ACD9-CA074EAD5158}" destId="{C576BB81-7302-40BE-B703-B1BF216EA1E1}" srcOrd="0" destOrd="0" presId="urn:microsoft.com/office/officeart/2005/8/layout/hList6"/>
    <dgm:cxn modelId="{EFFB998B-B094-4779-A875-43FFD3926617}" srcId="{4DCBB19E-45F8-4C40-BB37-20736D82EC7D}" destId="{5E6C23ED-8623-4351-A086-928C227ABE23}" srcOrd="0" destOrd="0" parTransId="{4C79C10B-1B82-432E-B105-22EE492EEE2B}" sibTransId="{1C669BA8-D851-49CC-9572-EA4BA09A34E8}"/>
    <dgm:cxn modelId="{90522299-4056-4390-840F-3B83433BD33F}" srcId="{909C6F40-98F1-4454-9B82-895847E3CF1A}" destId="{AF64F250-349E-4369-B7FA-86F554DA2979}" srcOrd="1" destOrd="0" parTransId="{D4C79D2E-76A9-4F30-95A0-90AD1158195D}" sibTransId="{340CEB19-88D0-45A4-BAB7-A6C09D3FE0D4}"/>
    <dgm:cxn modelId="{3CE1A3A4-82AC-4498-91BB-C49EEE1ED105}" type="presOf" srcId="{4DCBB19E-45F8-4C40-BB37-20736D82EC7D}" destId="{373A74DB-7143-42F6-A6CF-63ED7FCD45B4}" srcOrd="0" destOrd="0" presId="urn:microsoft.com/office/officeart/2005/8/layout/hList6"/>
    <dgm:cxn modelId="{91003FB4-A154-4253-85A4-48E20FD73A53}" srcId="{909C6F40-98F1-4454-9B82-895847E3CF1A}" destId="{33119A4A-602E-4137-9B5F-BB37B640CCE4}" srcOrd="0" destOrd="0" parTransId="{009ADD65-7CA6-4953-8304-FAAB54EC5E79}" sibTransId="{9C29D1D8-7D24-48BB-87D5-55F5F3400887}"/>
    <dgm:cxn modelId="{0D97A5BD-5D81-482A-8711-44F8FC24CB90}" srcId="{A827037F-D955-4A5F-ACD9-CA074EAD5158}" destId="{4DCBB19E-45F8-4C40-BB37-20736D82EC7D}" srcOrd="0" destOrd="0" parTransId="{629D2AE8-2137-434B-B4FE-80A2D5A2FF87}" sibTransId="{A24456DC-7394-43CE-B6F8-8F8EAA6E7098}"/>
    <dgm:cxn modelId="{9BE5BCD1-820B-49F0-9024-3081302C8E1E}" type="presOf" srcId="{909C6F40-98F1-4454-9B82-895847E3CF1A}" destId="{BA2AFA07-B846-46FD-8320-FC00204440B9}" srcOrd="0" destOrd="0" presId="urn:microsoft.com/office/officeart/2005/8/layout/hList6"/>
    <dgm:cxn modelId="{73577AD8-3CFA-4764-AAFB-E7709DD25B79}" type="presOf" srcId="{764943EE-50E0-44F0-BC3A-84225F958F7A}" destId="{6AC0D23A-6A49-4689-AC47-89051DCF459E}" srcOrd="0" destOrd="0" presId="urn:microsoft.com/office/officeart/2005/8/layout/hList6"/>
    <dgm:cxn modelId="{8D222CE6-65BC-4D2C-AFF4-23707C8254B4}" type="presOf" srcId="{D9F895D0-E002-4632-8222-EF9E3DC2B56F}" destId="{6AC0D23A-6A49-4689-AC47-89051DCF459E}" srcOrd="0" destOrd="1" presId="urn:microsoft.com/office/officeart/2005/8/layout/hList6"/>
    <dgm:cxn modelId="{766288F4-2E73-4BA8-A3ED-BA3F7B5AE802}" srcId="{764943EE-50E0-44F0-BC3A-84225F958F7A}" destId="{D9F895D0-E002-4632-8222-EF9E3DC2B56F}" srcOrd="0" destOrd="0" parTransId="{6E66D3CE-D736-4A62-A7E4-00284D615900}" sibTransId="{2B8EDC68-4503-4A5A-9C78-779DA2EC5F28}"/>
    <dgm:cxn modelId="{BCF405F8-A583-4EF6-A549-CF4E28923558}" srcId="{A827037F-D955-4A5F-ACD9-CA074EAD5158}" destId="{909C6F40-98F1-4454-9B82-895847E3CF1A}" srcOrd="2" destOrd="0" parTransId="{92D4A786-68F0-484B-96F5-B8851238711F}" sibTransId="{6C98AB7B-2C52-4651-B6E3-478240E6F6A3}"/>
    <dgm:cxn modelId="{4E5C310C-BA7E-4DCC-A08C-96066AA4500A}" type="presParOf" srcId="{C576BB81-7302-40BE-B703-B1BF216EA1E1}" destId="{373A74DB-7143-42F6-A6CF-63ED7FCD45B4}" srcOrd="0" destOrd="0" presId="urn:microsoft.com/office/officeart/2005/8/layout/hList6"/>
    <dgm:cxn modelId="{5B46BFAB-F13A-4CFF-B2A7-DC9096855920}" type="presParOf" srcId="{C576BB81-7302-40BE-B703-B1BF216EA1E1}" destId="{4368CC90-831B-4FDD-B2F4-E19E6B583177}" srcOrd="1" destOrd="0" presId="urn:microsoft.com/office/officeart/2005/8/layout/hList6"/>
    <dgm:cxn modelId="{3A852EB9-73ED-4E92-8C52-97EEA2C14FA4}" type="presParOf" srcId="{C576BB81-7302-40BE-B703-B1BF216EA1E1}" destId="{6AC0D23A-6A49-4689-AC47-89051DCF459E}" srcOrd="2" destOrd="0" presId="urn:microsoft.com/office/officeart/2005/8/layout/hList6"/>
    <dgm:cxn modelId="{9F4E5820-2618-4F9E-911D-CD43D1458ADD}" type="presParOf" srcId="{C576BB81-7302-40BE-B703-B1BF216EA1E1}" destId="{F119F0E1-B5FB-4365-A3D6-19C9E547A490}" srcOrd="3" destOrd="0" presId="urn:microsoft.com/office/officeart/2005/8/layout/hList6"/>
    <dgm:cxn modelId="{3BC07672-B361-4C34-8FEC-2DDB665C74AD}" type="presParOf" srcId="{C576BB81-7302-40BE-B703-B1BF216EA1E1}" destId="{BA2AFA07-B846-46FD-8320-FC00204440B9}" srcOrd="4" destOrd="0" presId="urn:microsoft.com/office/officeart/2005/8/layout/hList6"/>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A74DB-7143-42F6-A6CF-63ED7FCD45B4}">
      <dsp:nvSpPr>
        <dsp:cNvPr id="0" name=""/>
        <dsp:cNvSpPr/>
      </dsp:nvSpPr>
      <dsp:spPr>
        <a:xfrm rot="16200000">
          <a:off x="-456957" y="552221"/>
          <a:ext cx="4307545" cy="3203102"/>
        </a:xfrm>
        <a:prstGeom prst="flowChartManualOperation">
          <a:avLst/>
        </a:prstGeom>
        <a:solidFill>
          <a:srgbClr val="00B0F0"/>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a:solidFill>
                <a:schemeClr val="tx1"/>
              </a:solidFill>
              <a:latin typeface="Huawei Sans" panose="020C0503030203020204" pitchFamily="34" charset="0"/>
              <a:ea typeface="+mn-ea"/>
              <a:cs typeface="+mn-ea"/>
              <a:sym typeface="+mn-lt"/>
            </a:rPr>
            <a:t>Random undersampling</a:t>
          </a:r>
        </a:p>
        <a:p>
          <a:pPr marL="228600" lvl="1" indent="-228600" algn="ctr" defTabSz="1022350">
            <a:lnSpc>
              <a:spcPct val="90000"/>
            </a:lnSpc>
            <a:spcBef>
              <a:spcPct val="0"/>
            </a:spcBef>
            <a:spcAft>
              <a:spcPct val="15000"/>
            </a:spcAft>
            <a:buChar char="•"/>
          </a:pPr>
          <a:r>
            <a:rPr lang="en-US" sz="2300" kern="1200" dirty="0">
              <a:solidFill>
                <a:schemeClr val="tx1"/>
              </a:solidFill>
              <a:latin typeface="Huawei Sans" panose="020C0503030203020204" pitchFamily="34" charset="0"/>
              <a:ea typeface="+mn-ea"/>
              <a:cs typeface="+mn-ea"/>
              <a:sym typeface="+mn-lt"/>
            </a:rPr>
            <a:t>Deleting redundant samples in a category</a:t>
          </a:r>
        </a:p>
      </dsp:txBody>
      <dsp:txXfrm rot="5400000">
        <a:off x="95265" y="861508"/>
        <a:ext cx="3203102" cy="2584527"/>
      </dsp:txXfrm>
    </dsp:sp>
    <dsp:sp modelId="{6AC0D23A-6A49-4689-AC47-89051DCF459E}">
      <dsp:nvSpPr>
        <dsp:cNvPr id="0" name=""/>
        <dsp:cNvSpPr/>
      </dsp:nvSpPr>
      <dsp:spPr>
        <a:xfrm rot="16200000">
          <a:off x="2892346" y="552221"/>
          <a:ext cx="4307545" cy="3203102"/>
        </a:xfrm>
        <a:prstGeom prst="flowChartManualOperation">
          <a:avLst/>
        </a:prstGeom>
        <a:solidFill>
          <a:srgbClr val="FFC1C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tx1"/>
              </a:solidFill>
              <a:latin typeface="Huawei Sans" panose="020C0503030203020204" pitchFamily="34" charset="0"/>
              <a:ea typeface="+mn-ea"/>
              <a:cs typeface="+mn-ea"/>
              <a:sym typeface="+mn-lt"/>
            </a:rPr>
            <a:t>Random oversampling</a:t>
          </a:r>
        </a:p>
        <a:p>
          <a:pPr marL="228600" lvl="1" indent="-228600" algn="ctr"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Copying samples</a:t>
          </a:r>
        </a:p>
      </dsp:txBody>
      <dsp:txXfrm rot="5400000">
        <a:off x="3444568" y="861508"/>
        <a:ext cx="3203102" cy="2584527"/>
      </dsp:txXfrm>
    </dsp:sp>
    <dsp:sp modelId="{BA2AFA07-B846-46FD-8320-FC00204440B9}">
      <dsp:nvSpPr>
        <dsp:cNvPr id="0" name=""/>
        <dsp:cNvSpPr/>
      </dsp:nvSpPr>
      <dsp:spPr>
        <a:xfrm rot="16200000">
          <a:off x="6335681" y="552221"/>
          <a:ext cx="4307545" cy="3203102"/>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a:solidFill>
                <a:schemeClr val="tx1"/>
              </a:solidFill>
              <a:latin typeface="Huawei Sans" panose="020C0503030203020204" pitchFamily="34" charset="0"/>
              <a:ea typeface="+mn-ea"/>
              <a:cs typeface="+mn-ea"/>
              <a:sym typeface="+mn-lt"/>
            </a:rPr>
            <a:t>Synthetic Minority Oversampling Technique</a:t>
          </a:r>
        </a:p>
        <a:p>
          <a:pPr marL="228600" lvl="1" indent="-228600" algn="l"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Sampling</a:t>
          </a:r>
        </a:p>
        <a:p>
          <a:pPr marL="228600" lvl="1" indent="-228600" algn="l"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Merging samples</a:t>
          </a:r>
        </a:p>
      </dsp:txBody>
      <dsp:txXfrm rot="5400000">
        <a:off x="6887903" y="861508"/>
        <a:ext cx="3203102" cy="2584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A74DB-7143-42F6-A6CF-63ED7FCD45B4}">
      <dsp:nvSpPr>
        <dsp:cNvPr id="0" name=""/>
        <dsp:cNvSpPr/>
      </dsp:nvSpPr>
      <dsp:spPr>
        <a:xfrm rot="16200000">
          <a:off x="-456957" y="552221"/>
          <a:ext cx="4307545" cy="3203102"/>
        </a:xfrm>
        <a:prstGeom prst="flowChartManualOperation">
          <a:avLst/>
        </a:prstGeom>
        <a:solidFill>
          <a:srgbClr val="00B0F0"/>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a:solidFill>
                <a:schemeClr val="tx1"/>
              </a:solidFill>
              <a:latin typeface="Huawei Sans" panose="020C0503030203020204" pitchFamily="34" charset="0"/>
              <a:ea typeface="+mn-ea"/>
              <a:cs typeface="+mn-ea"/>
              <a:sym typeface="+mn-lt"/>
            </a:rPr>
            <a:t>Random undersampling</a:t>
          </a:r>
        </a:p>
        <a:p>
          <a:pPr marL="228600" lvl="1" indent="-228600" algn="ctr" defTabSz="1022350">
            <a:lnSpc>
              <a:spcPct val="90000"/>
            </a:lnSpc>
            <a:spcBef>
              <a:spcPct val="0"/>
            </a:spcBef>
            <a:spcAft>
              <a:spcPct val="15000"/>
            </a:spcAft>
            <a:buChar char="•"/>
          </a:pPr>
          <a:r>
            <a:rPr lang="en-US" sz="2300" kern="1200" dirty="0">
              <a:solidFill>
                <a:schemeClr val="tx1"/>
              </a:solidFill>
              <a:latin typeface="Huawei Sans" panose="020C0503030203020204" pitchFamily="34" charset="0"/>
              <a:ea typeface="+mn-ea"/>
              <a:cs typeface="+mn-ea"/>
              <a:sym typeface="+mn-lt"/>
            </a:rPr>
            <a:t>Deleting redundant samples in a category</a:t>
          </a:r>
        </a:p>
      </dsp:txBody>
      <dsp:txXfrm rot="5400000">
        <a:off x="95265" y="861508"/>
        <a:ext cx="3203102" cy="2584527"/>
      </dsp:txXfrm>
    </dsp:sp>
    <dsp:sp modelId="{6AC0D23A-6A49-4689-AC47-89051DCF459E}">
      <dsp:nvSpPr>
        <dsp:cNvPr id="0" name=""/>
        <dsp:cNvSpPr/>
      </dsp:nvSpPr>
      <dsp:spPr>
        <a:xfrm rot="16200000">
          <a:off x="2892346" y="552221"/>
          <a:ext cx="4307545" cy="3203102"/>
        </a:xfrm>
        <a:prstGeom prst="flowChartManualOperation">
          <a:avLst/>
        </a:prstGeom>
        <a:solidFill>
          <a:srgbClr val="FFC1C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tx1"/>
              </a:solidFill>
              <a:latin typeface="Huawei Sans" panose="020C0503030203020204" pitchFamily="34" charset="0"/>
              <a:ea typeface="+mn-ea"/>
              <a:cs typeface="+mn-ea"/>
              <a:sym typeface="+mn-lt"/>
            </a:rPr>
            <a:t>Random oversampling</a:t>
          </a:r>
        </a:p>
        <a:p>
          <a:pPr marL="228600" lvl="1" indent="-228600" algn="ctr"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Copying samples</a:t>
          </a:r>
        </a:p>
      </dsp:txBody>
      <dsp:txXfrm rot="5400000">
        <a:off x="3444568" y="861508"/>
        <a:ext cx="3203102" cy="2584527"/>
      </dsp:txXfrm>
    </dsp:sp>
    <dsp:sp modelId="{BA2AFA07-B846-46FD-8320-FC00204440B9}">
      <dsp:nvSpPr>
        <dsp:cNvPr id="0" name=""/>
        <dsp:cNvSpPr/>
      </dsp:nvSpPr>
      <dsp:spPr>
        <a:xfrm rot="16200000">
          <a:off x="6335681" y="552221"/>
          <a:ext cx="4307545" cy="3203102"/>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8840" bIns="0" numCol="1" spcCol="1270" anchor="t" anchorCtr="0">
          <a:noAutofit/>
        </a:bodyPr>
        <a:lstStyle/>
        <a:p>
          <a:pPr marL="0" lvl="0" indent="0" algn="ctr" defTabSz="1333500">
            <a:lnSpc>
              <a:spcPct val="90000"/>
            </a:lnSpc>
            <a:spcBef>
              <a:spcPct val="0"/>
            </a:spcBef>
            <a:spcAft>
              <a:spcPct val="35000"/>
            </a:spcAft>
            <a:buNone/>
          </a:pPr>
          <a:r>
            <a:rPr lang="en-US" sz="3000" kern="1200">
              <a:solidFill>
                <a:schemeClr val="tx1"/>
              </a:solidFill>
              <a:latin typeface="Huawei Sans" panose="020C0503030203020204" pitchFamily="34" charset="0"/>
              <a:ea typeface="+mn-ea"/>
              <a:cs typeface="+mn-ea"/>
              <a:sym typeface="+mn-lt"/>
            </a:rPr>
            <a:t>Synthetic Minority Oversampling Technique</a:t>
          </a:r>
        </a:p>
        <a:p>
          <a:pPr marL="228600" lvl="1" indent="-228600" algn="l"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Sampling</a:t>
          </a:r>
        </a:p>
        <a:p>
          <a:pPr marL="228600" lvl="1" indent="-228600" algn="l" defTabSz="1022350">
            <a:lnSpc>
              <a:spcPct val="90000"/>
            </a:lnSpc>
            <a:spcBef>
              <a:spcPct val="0"/>
            </a:spcBef>
            <a:spcAft>
              <a:spcPct val="15000"/>
            </a:spcAft>
            <a:buChar char="•"/>
          </a:pPr>
          <a:r>
            <a:rPr lang="en-US" sz="2300" kern="1200">
              <a:solidFill>
                <a:schemeClr val="tx1"/>
              </a:solidFill>
              <a:latin typeface="Huawei Sans" panose="020C0503030203020204" pitchFamily="34" charset="0"/>
              <a:ea typeface="+mn-ea"/>
              <a:cs typeface="+mn-ea"/>
              <a:sym typeface="+mn-lt"/>
            </a:rPr>
            <a:t>Merging samples</a:t>
          </a:r>
        </a:p>
      </dsp:txBody>
      <dsp:txXfrm rot="5400000">
        <a:off x="6887903" y="861508"/>
        <a:ext cx="3203102" cy="25845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dirty="0">
                <a:latin typeface="微软雅黑" panose="020B0503020204020204" pitchFamily="82" charset="2"/>
              </a:rPr>
              <a:t>请将此处改为本章标题</a:t>
            </a:r>
            <a:endParaRPr lang="en-US" altLang="zh-CN" dirty="0">
              <a:latin typeface="微软雅黑" panose="020B0503020204020204" pitchFamily="82" charset="2"/>
            </a:endParaRPr>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latin typeface="微软雅黑" panose="020B0503020204020204" pitchFamily="82" charset="2"/>
              </a:rPr>
              <a:pPr>
                <a:defRPr/>
              </a:pPr>
              <a:t>‹#›</a:t>
            </a:fld>
            <a:endParaRPr lang="en-US" altLang="zh-CN" dirty="0">
              <a:latin typeface="微软雅黑" panose="020B0503020204020204" pitchFamily="82" charset="2"/>
            </a:endParaRPr>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125413" y="768350"/>
            <a:ext cx="6840537" cy="38481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4212" y="4833938"/>
            <a:ext cx="5724525" cy="4891880"/>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a:t>Click here to add content</a:t>
            </a:r>
          </a:p>
          <a:p>
            <a:pPr lvl="1"/>
            <a:r>
              <a:rPr lang="en-US" altLang="zh-CN" noProof="0" dirty="0"/>
              <a:t>Click here to add content</a:t>
            </a:r>
          </a:p>
          <a:p>
            <a:pPr lvl="2"/>
            <a:r>
              <a:rPr lang="en-US" altLang="zh-CN" noProof="0" dirty="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1" userDrawn="1">
          <p15:clr>
            <a:srgbClr val="A4A3A4"/>
          </p15:clr>
        </p15:guide>
        <p15:guide id="2" pos="4037" userDrawn="1">
          <p15:clr>
            <a:srgbClr val="A4A3A4"/>
          </p15:clr>
        </p15:guide>
        <p15:guide id="3" orient="horz" pos="3045" userDrawn="1">
          <p15:clr>
            <a:srgbClr val="A4A3A4"/>
          </p15:clr>
        </p15:guide>
        <p15:guide id="4" orient="horz" pos="482" userDrawn="1">
          <p15:clr>
            <a:srgbClr val="A4A3A4"/>
          </p15:clr>
        </p15:guide>
        <p15:guide id="5" orient="horz" pos="3181" userDrawn="1">
          <p15:clr>
            <a:srgbClr val="A4A3A4"/>
          </p15:clr>
        </p15:guide>
        <p15:guide id="6" orient="horz" pos="2908" userDrawn="1">
          <p15:clr>
            <a:srgbClr val="A4A3A4"/>
          </p15:clr>
        </p15:guide>
        <p15:guide id="7" pos="612" userDrawn="1">
          <p15:clr>
            <a:srgbClr val="A4A3A4"/>
          </p15:clr>
        </p15:guide>
        <p15:guide id="8" pos="3855" userDrawn="1">
          <p15:clr>
            <a:srgbClr val="A4A3A4"/>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2875" y="760413"/>
            <a:ext cx="6818313" cy="3836987"/>
          </a:xfrm>
          <a:ln/>
        </p:spPr>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8202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p:txBody>
          <a:bodyPr/>
          <a:lstStyle/>
          <a:p>
            <a:r>
              <a:rPr lang="en-US">
                <a:sym typeface="+mn-lt"/>
              </a:rPr>
              <a:t>Restriction of the single-layer perceptron: XOR problem</a:t>
            </a:r>
          </a:p>
          <a:p>
            <a:r>
              <a:rPr lang="en-US">
                <a:sym typeface="+mn-lt"/>
              </a:rPr>
              <a:t>Reference: https://blog.csdn.net/qq_18515405/article/details/42123697</a:t>
            </a:r>
          </a:p>
          <a:p>
            <a:r>
              <a:rPr lang="en-US"/>
              <a:t>Under this context, the multilayer perceptron was invented.</a:t>
            </a:r>
          </a:p>
        </p:txBody>
      </p:sp>
      <p:sp>
        <p:nvSpPr>
          <p:cNvPr id="3" name="幻灯片图像占位符 2"/>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764989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mn-lt"/>
              </a:rPr>
              <a:t>The multilayer perceptron is a feedforward neural network.</a:t>
            </a:r>
          </a:p>
          <a:p>
            <a:r>
              <a:rPr lang="en-US">
                <a:sym typeface="+mn-lt"/>
              </a:rPr>
              <a:t>It is the simplest neural network with neurons arranged in layers. It is more widely used and develops faster than other artificial neural networks.</a:t>
            </a:r>
          </a:p>
          <a:p>
            <a:r>
              <a:rPr lang="en-US">
                <a:sym typeface="+mn-lt"/>
              </a:rPr>
              <a:t>Input nodes do not have the calculation capability and are only used to represent element values of the input vector.</a:t>
            </a:r>
          </a:p>
          <a:p>
            <a:r>
              <a:rPr lang="en-US">
                <a:sym typeface="+mn-lt"/>
              </a:rPr>
              <a:t>The neuron having the computing capability at each layer is referred to as the computing unit. Each neuron is connected only to the neurons of the previous layer.</a:t>
            </a:r>
          </a:p>
          <a:p>
            <a:r>
              <a:rPr lang="en-US">
                <a:sym typeface="+mn-lt"/>
              </a:rPr>
              <a:t>A unidirectional multi-layer structure is used to receive the output of the previous layer and send the output to the next layer. Each layer includes several neurons, and the neurons at the same layer are not connected to each other. Only unidirectional inter-layer information transmission is supported.</a:t>
            </a:r>
          </a:p>
          <a:p>
            <a:endParaRPr lang="zh-CN" altLang="en-US" dirty="0"/>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732561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1501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mn-lt"/>
              </a:rPr>
              <a:t>More hidden layers indicate the stronger identification capability of the neural network.</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88289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3714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t>This loss function has the following features:</a:t>
                </a:r>
              </a:p>
              <a:p>
                <a:pPr lvl="1"/>
                <a:r>
                  <a:rPr lang="en-US"/>
                  <a:t>Uses the weight vector as the independent variable.</a:t>
                </a:r>
              </a:p>
              <a:p>
                <a:pPr lvl="1"/>
                <a:r>
                  <a:rPr lang="en-US"/>
                  <a:t>Uses the sum of squares of the difference between the target output t_d and actual output o_d of each training sample as the main body.</a:t>
                </a:r>
              </a:p>
              <a:p>
                <a:pPr lvl="1"/>
                <a:r>
                  <a:rPr lang="en-US"/>
                  <a:t>There is a coefficient 1/2.</a:t>
                </a:r>
              </a:p>
              <a:p>
                <a:r>
                  <a:rPr lang="en-US"/>
                  <a:t>Once the training sample is given, the input and target output are constants. The actual output varies with </a:t>
                </a:r>
                <a14:m>
                  <m:oMath xmlns:m="http://schemas.openxmlformats.org/officeDocument/2006/math">
                    <m:r>
                      <a:rPr lang="en-US" altLang="zh-CN" dirty="0" smtClean="0">
                        <a:latin typeface="Cambria Math" panose="02040503050406030204" pitchFamily="18" charset="0"/>
                      </a:rPr>
                      <m:t>𝑊</m:t>
                    </m:r>
                  </m:oMath>
                </a14:m>
                <a:r>
                  <a:rPr lang="en-US"/>
                  <a:t>. The independent variable of the error function is </a:t>
                </a:r>
                <a14:m>
                  <m:oMath xmlns:m="http://schemas.openxmlformats.org/officeDocument/2006/math">
                    <m:r>
                      <a:rPr lang="en-US" altLang="zh-CN" dirty="0" smtClean="0">
                        <a:latin typeface="Cambria Math" panose="02040503050406030204" pitchFamily="18" charset="0"/>
                      </a:rPr>
                      <m:t>𝑊</m:t>
                    </m:r>
                  </m:oMath>
                </a14:m>
                <a:r>
                  <a:rPr lang="en-US"/>
                  <a:t>.</a:t>
                </a:r>
              </a:p>
              <a:p>
                <a:r>
                  <a:rPr lang="en-US"/>
                  <a:t>Usage of the coefficient 1/2 which is difficult to understand is as follows: When you take a derivative of </a:t>
                </a:r>
                <a14:m>
                  <m:oMath xmlns:m="http://schemas.openxmlformats.org/officeDocument/2006/math">
                    <m:r>
                      <a:rPr lang="en-US" altLang="zh-CN" dirty="0" smtClean="0">
                        <a:latin typeface="Cambria Math" panose="02040503050406030204" pitchFamily="18" charset="0"/>
                      </a:rPr>
                      <m:t>𝐸</m:t>
                    </m:r>
                  </m:oMath>
                </a14:m>
                <a:r>
                  <a:rPr lang="en-US"/>
                  <a:t> with respect to the independent variable, the coefficient 1/2 is multiplied by the index 2 and the number 1 is obtained. The specific calculation will be described in the following text.</a:t>
                </a:r>
              </a:p>
              <a:p>
                <a:endParaRPr lang="en-US" dirty="0"/>
              </a:p>
            </p:txBody>
          </p:sp>
        </mc:Choice>
        <mc:Fallback xmlns="">
          <p:sp>
            <p:nvSpPr>
              <p:cNvPr id="3" name="备注占位符 2"/>
              <p:cNvSpPr>
                <a:spLocks noGrp="1"/>
              </p:cNvSpPr>
              <p:nvPr>
                <p:ph type="body" idx="1"/>
              </p:nvPr>
            </p:nvSpPr>
            <p:spPr/>
            <p:txBody>
              <a:bodyPr/>
              <a:lstStyle/>
              <a:p>
                <a:r>
                  <a:rPr lang="en-US" smtClean="0"/>
                  <a:t>This loss function has the following features:</a:t>
                </a:r>
              </a:p>
              <a:p>
                <a:pPr lvl="1"/>
                <a:r>
                  <a:rPr lang="en-US"/>
                  <a:t>Uses the weight vector as the independent variable.</a:t>
                </a:r>
              </a:p>
              <a:p>
                <a:pPr lvl="1"/>
                <a:r>
                  <a:rPr lang="en-US"/>
                  <a:t>Uses the sum of squares of the difference between the target output t_d and actual output o_d of each training sample as the main body.</a:t>
                </a:r>
              </a:p>
              <a:p>
                <a:pPr lvl="1"/>
                <a:r>
                  <a:rPr lang="en-US"/>
                  <a:t>There is a coefficient 1/2.</a:t>
                </a:r>
              </a:p>
              <a:p>
                <a:r>
                  <a:rPr lang="en-US"/>
                  <a:t>Once the training sample is given, the input and target output are constants. The actual output varies with </a:t>
                </a:r>
                <a:r>
                  <a:rPr lang="en-US" altLang="zh-CN" i="0" dirty="0" smtClean="0">
                    <a:latin typeface="Cambria Math" panose="02040503050406030204" pitchFamily="18" charset="0"/>
                  </a:rPr>
                  <a:t>𝑊</a:t>
                </a:r>
                <a:r>
                  <a:rPr lang="en-US"/>
                  <a:t>. The independent variable of the error function is </a:t>
                </a:r>
                <a:r>
                  <a:rPr lang="en-US" altLang="zh-CN" i="0" dirty="0" smtClean="0">
                    <a:latin typeface="Cambria Math" panose="02040503050406030204" pitchFamily="18" charset="0"/>
                  </a:rPr>
                  <a:t>𝑊</a:t>
                </a:r>
                <a:r>
                  <a:rPr lang="en-US"/>
                  <a:t>.</a:t>
                </a:r>
              </a:p>
              <a:p>
                <a:r>
                  <a:rPr lang="en-US"/>
                  <a:t>Usage of the coefficient 1/2 which is difficult to understand is as follows: When you take a derivative of </a:t>
                </a:r>
                <a:r>
                  <a:rPr lang="en-US" altLang="zh-CN" i="0" dirty="0" smtClean="0">
                    <a:latin typeface="Cambria Math" panose="02040503050406030204" pitchFamily="18" charset="0"/>
                  </a:rPr>
                  <a:t>𝐸</a:t>
                </a:r>
                <a:r>
                  <a:rPr lang="en-US"/>
                  <a:t> with respect to the independent variable, the coefficient 1/2 is multiplied by the index 2 and the number 1 is obtained. The specific calculation will be described in the following text.</a:t>
                </a:r>
              </a:p>
              <a:p>
                <a:endParaRPr lang="en-US" dirty="0"/>
              </a:p>
            </p:txBody>
          </p:sp>
        </mc:Fallback>
      </mc:AlternateContent>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00575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备注占位符 4"/>
              <p:cNvSpPr>
                <a:spLocks noGrp="1"/>
              </p:cNvSpPr>
              <p:nvPr>
                <p:ph type="body" idx="1"/>
              </p:nvPr>
            </p:nvSpPr>
            <p:spPr/>
            <p:txBody>
              <a:bodyPr/>
              <a:lstStyle/>
              <a:p>
                <a:pPr lvl="0"/>
                <a:r>
                  <a:rPr lang="en-US" dirty="0"/>
                  <a:t>Approach: The core approach of the gradient descent method is as follows: The negative gradient direction is the fastest descent direction of the function. Therefore, the minimum point of </a:t>
                </a:r>
                <a14:m>
                  <m:oMath xmlns:m="http://schemas.openxmlformats.org/officeDocument/2006/math">
                    <m:r>
                      <a:rPr lang="en-US" altLang="zh-CN" dirty="0">
                        <a:latin typeface="Cambria Math" panose="02040503050406030204" pitchFamily="18" charset="0"/>
                        <a:sym typeface="+mn-lt"/>
                      </a:rPr>
                      <m:t>𝐸</m:t>
                    </m:r>
                    <m:r>
                      <a:rPr lang="en-US" altLang="zh-CN" dirty="0">
                        <a:latin typeface="Cambria Math" panose="02040503050406030204" pitchFamily="18" charset="0"/>
                        <a:sym typeface="+mn-lt"/>
                      </a:rPr>
                      <m:t>(</m:t>
                    </m:r>
                    <m:r>
                      <a:rPr lang="en-US" altLang="zh-CN" dirty="0">
                        <a:latin typeface="Cambria Math" panose="02040503050406030204" pitchFamily="18" charset="0"/>
                        <a:sym typeface="+mn-lt"/>
                      </a:rPr>
                      <m:t>𝑊</m:t>
                    </m:r>
                    <m:r>
                      <a:rPr lang="en-US" altLang="zh-CN" dirty="0">
                        <a:latin typeface="Cambria Math" panose="02040503050406030204" pitchFamily="18" charset="0"/>
                        <a:sym typeface="+mn-lt"/>
                      </a:rPr>
                      <m:t>)</m:t>
                    </m:r>
                  </m:oMath>
                </a14:m>
                <a:r>
                  <a:rPr lang="en-US" dirty="0"/>
                  <a:t> is expected to exist along the −() direction.</a:t>
                </a:r>
              </a:p>
              <a:p>
                <a:endParaRPr lang="zh-CN" altLang="en-US" dirty="0"/>
              </a:p>
            </p:txBody>
          </p:sp>
        </mc:Choice>
        <mc:Fallback xmlns="">
          <p:sp>
            <p:nvSpPr>
              <p:cNvPr id="5" name="备注占位符 4"/>
              <p:cNvSpPr>
                <a:spLocks noGrp="1"/>
              </p:cNvSpPr>
              <p:nvPr>
                <p:ph type="body" idx="1"/>
              </p:nvPr>
            </p:nvSpPr>
            <p:spPr/>
            <p:txBody>
              <a:bodyPr/>
              <a:lstStyle/>
              <a:p>
                <a:pPr lvl="0"/>
                <a:r>
                  <a:rPr lang="en-US" dirty="0" smtClean="0"/>
                  <a:t>Approach: The core approach of the gradient descent method is as follows: The negative gradient direction is the fastest descent direction of the function. Therefore, the minimum point of </a:t>
                </a:r>
                <a:r>
                  <a:rPr lang="en-US" altLang="zh-CN" i="0" dirty="0">
                    <a:latin typeface="Cambria Math" panose="02040503050406030204" pitchFamily="18" charset="0"/>
                    <a:sym typeface="+mn-lt"/>
                  </a:rPr>
                  <a:t>𝐸(𝑊)</a:t>
                </a:r>
                <a:r>
                  <a:rPr lang="en-US" dirty="0"/>
                  <a:t> is expected to exist along the −() direction.</a:t>
                </a:r>
              </a:p>
              <a:p>
                <a:endParaRPr lang="zh-CN" altLang="en-US" dirty="0"/>
              </a:p>
            </p:txBody>
          </p:sp>
        </mc:Fallback>
      </mc:AlternateContent>
      <p:sp>
        <p:nvSpPr>
          <p:cNvPr id="3" name="幻灯片图像占位符 2"/>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49207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7861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3240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This gradient descent algorithm goes to another extreme, that is, updating the weight based on each sample. Most training samples contain noises. As a result, when the extrema is approximated to, the gradient direction is oriented up and down near the extrema but difficult to converge to the extrema.</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89221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241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This gradient descent algorithm considers both the efficiency and gradient stability. It is easy to overshoot the local minimum and is the most commonly used gradient descent algorithm in actual work. The value of BS varies with specific problems. Generally, the value is 128.</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81298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1710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1416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33613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5633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2052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6077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The sigmoid function is monotonic, continuous, and easy to derive. The output is bounded, and the network is easy to converge. However, we see that the derivative of the sigmoid function is close to 0 at the position away from the central point. When the network is very deep, more and more backpropagation gradients fall into the saturation area so that the gradient module becomes smaller. Generally, if the sigmoid network has five or fewer layers, the gradient is degraded to 0, which is difficult to train. This phenomenon is a vanishing gradient. In addition, the output of the sigmoid is not zero-centered.</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24886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Tanh function and sigmoid function have similar shortcomings. The derivative of the tanh function is nearly 0 at its extremes. However, because the tanh function is symmetric with respect to the origin, the average of the outputs is closer to 0 than that of the sigmoid function. Therefore, SGD can reduce the required number of iterations because it is closer to the natural gradient descent.</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641717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This function saturates more slowly than the tanh function.</a:t>
            </a:r>
          </a:p>
          <a:p>
            <a:r>
              <a:rPr lang="en-US">
                <a:sym typeface="+mn-lt"/>
              </a:rPr>
              <a:t>When the sigmoid, tanh, and softsign functions are used to train a deep neural network, the vanishing gradient problem is inevitable. The derivative of the functions approaches 0 at its extremes. When the network is very deep, more and more backpropagation gradients fall into the saturation area so that the gradient module becomes smaller and finally close to 0, and the weight cannot be updated.</a:t>
            </a:r>
          </a:p>
          <a:p>
            <a:r>
              <a:rPr lang="en-US">
                <a:sym typeface="+mn-lt"/>
              </a:rPr>
              <a:t>Generally, if the neural network has more than five layers, the gradient is degraded to 0, which is difficult to train.</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776717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96274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lang="en-US" dirty="0"/>
              <a:t>Advantages:</a:t>
            </a:r>
          </a:p>
          <a:p>
            <a:pPr lvl="1">
              <a:lnSpc>
                <a:spcPct val="100000"/>
              </a:lnSpc>
            </a:pPr>
            <a:r>
              <a:rPr lang="en-US" dirty="0"/>
              <a:t>Compared with sigmoid and </a:t>
            </a:r>
            <a:r>
              <a:rPr lang="en-US" dirty="0" err="1"/>
              <a:t>tanh</a:t>
            </a:r>
            <a:r>
              <a:rPr lang="en-US" dirty="0"/>
              <a:t>, </a:t>
            </a:r>
            <a:r>
              <a:rPr lang="en-US" dirty="0" err="1"/>
              <a:t>ReLU</a:t>
            </a:r>
            <a:r>
              <a:rPr lang="en-US" dirty="0"/>
              <a:t> supports fast convergence in SGD.</a:t>
            </a:r>
          </a:p>
          <a:p>
            <a:pPr lvl="1">
              <a:lnSpc>
                <a:spcPct val="100000"/>
              </a:lnSpc>
            </a:pPr>
            <a:r>
              <a:rPr lang="en-US" dirty="0"/>
              <a:t>Compared with the sigmoid and </a:t>
            </a:r>
            <a:r>
              <a:rPr lang="en-US" dirty="0" err="1"/>
              <a:t>tanh</a:t>
            </a:r>
            <a:r>
              <a:rPr lang="en-US" dirty="0"/>
              <a:t> functions involving exponentiation, the </a:t>
            </a:r>
            <a:r>
              <a:rPr lang="en-US" dirty="0" err="1"/>
              <a:t>ReLU</a:t>
            </a:r>
            <a:r>
              <a:rPr lang="en-US" dirty="0"/>
              <a:t> can be implemented more easily.</a:t>
            </a:r>
          </a:p>
          <a:p>
            <a:pPr lvl="1">
              <a:lnSpc>
                <a:spcPct val="100000"/>
              </a:lnSpc>
            </a:pPr>
            <a:r>
              <a:rPr lang="en-US" dirty="0"/>
              <a:t>The vanishing gradient problem can be effectively alleviated.</a:t>
            </a:r>
          </a:p>
          <a:p>
            <a:pPr lvl="1">
              <a:lnSpc>
                <a:spcPct val="100000"/>
              </a:lnSpc>
            </a:pPr>
            <a:r>
              <a:rPr lang="en-US" dirty="0"/>
              <a:t>The </a:t>
            </a:r>
            <a:r>
              <a:rPr lang="en-US" dirty="0" err="1"/>
              <a:t>ReLU</a:t>
            </a:r>
            <a:r>
              <a:rPr lang="en-US" dirty="0"/>
              <a:t> has a good performance during unsupervised pre-training.</a:t>
            </a:r>
          </a:p>
          <a:p>
            <a:pPr>
              <a:lnSpc>
                <a:spcPct val="100000"/>
              </a:lnSpc>
            </a:pPr>
            <a:r>
              <a:rPr lang="en-US" dirty="0"/>
              <a:t>Disadvantages:</a:t>
            </a:r>
          </a:p>
          <a:p>
            <a:pPr lvl="1">
              <a:lnSpc>
                <a:spcPct val="100000"/>
              </a:lnSpc>
            </a:pPr>
            <a:r>
              <a:rPr lang="en-US" dirty="0"/>
              <a:t>There is no upper bound, so that the training is relatively easy to diverge.</a:t>
            </a:r>
          </a:p>
          <a:p>
            <a:pPr lvl="1">
              <a:lnSpc>
                <a:spcPct val="100000"/>
              </a:lnSpc>
            </a:pPr>
            <a:r>
              <a:rPr lang="en-US" dirty="0"/>
              <a:t>The </a:t>
            </a:r>
            <a:r>
              <a:rPr lang="en-US" dirty="0" err="1"/>
              <a:t>ReLU</a:t>
            </a:r>
            <a:r>
              <a:rPr lang="en-US" dirty="0"/>
              <a:t> is not differentiable at x = 0 and a derivative is forcibly defined at this point.</a:t>
            </a:r>
          </a:p>
          <a:p>
            <a:pPr lvl="1">
              <a:lnSpc>
                <a:spcPct val="100000"/>
              </a:lnSpc>
            </a:pPr>
            <a:r>
              <a:rPr lang="en-US" dirty="0"/>
              <a:t>The surface defined at the zero point is not smooth enough in some regression problems.</a:t>
            </a:r>
          </a:p>
          <a:p>
            <a:pPr>
              <a:lnSpc>
                <a:spcPct val="100000"/>
              </a:lnSpc>
            </a:pPr>
            <a:r>
              <a:rPr lang="en-US" dirty="0">
                <a:sym typeface="+mn-lt"/>
              </a:rPr>
              <a:t>Reduces the computation workload</a:t>
            </a:r>
          </a:p>
          <a:p>
            <a:pPr lvl="1">
              <a:lnSpc>
                <a:spcPct val="100000"/>
              </a:lnSpc>
            </a:pPr>
            <a:r>
              <a:rPr lang="en-US" dirty="0">
                <a:sym typeface="+mn-lt"/>
              </a:rPr>
              <a:t>When functions such as sigmoid are used, the activation function involves exponent operation, which requires a large amount of computation. When the error gradient is calculated through </a:t>
            </a:r>
            <a:r>
              <a:rPr lang="en-US" dirty="0" err="1">
                <a:sym typeface="+mn-lt"/>
              </a:rPr>
              <a:t>backpropagation</a:t>
            </a:r>
            <a:r>
              <a:rPr lang="en-US" dirty="0">
                <a:sym typeface="+mn-lt"/>
              </a:rPr>
              <a:t>, the derivation involves division and the computation workload is heavy. However, the </a:t>
            </a:r>
            <a:r>
              <a:rPr lang="en-US" dirty="0" err="1">
                <a:sym typeface="+mn-lt"/>
              </a:rPr>
              <a:t>ReLU</a:t>
            </a:r>
            <a:r>
              <a:rPr lang="en-US" dirty="0">
                <a:sym typeface="+mn-lt"/>
              </a:rPr>
              <a:t> activation function can reduce much of the computation workload.</a:t>
            </a:r>
          </a:p>
          <a:p>
            <a:pPr>
              <a:lnSpc>
                <a:spcPct val="100000"/>
              </a:lnSpc>
            </a:pPr>
            <a:r>
              <a:rPr lang="en-US" dirty="0">
                <a:sym typeface="+mn-lt"/>
              </a:rPr>
              <a:t>Effectively mitigates the vanishing gradient problem.</a:t>
            </a:r>
          </a:p>
          <a:p>
            <a:pPr lvl="1">
              <a:lnSpc>
                <a:spcPct val="100000"/>
              </a:lnSpc>
            </a:pPr>
            <a:r>
              <a:rPr lang="en-US" dirty="0">
                <a:sym typeface="+mn-lt"/>
              </a:rPr>
              <a:t>The </a:t>
            </a:r>
            <a:r>
              <a:rPr lang="en-US" dirty="0" err="1">
                <a:sym typeface="+mn-lt"/>
              </a:rPr>
              <a:t>ReLU</a:t>
            </a:r>
            <a:r>
              <a:rPr lang="en-US" dirty="0">
                <a:sym typeface="+mn-lt"/>
              </a:rPr>
              <a:t> gradient is unsaturated. When the sigmoid function is close to the saturation area (far from the function center), the transformation is too slow and the derivative is close to 0. Therefore, in the </a:t>
            </a:r>
            <a:r>
              <a:rPr lang="en-US" dirty="0" err="1">
                <a:sym typeface="+mn-lt"/>
              </a:rPr>
              <a:t>backpropagation</a:t>
            </a:r>
            <a:r>
              <a:rPr lang="en-US" dirty="0">
                <a:sym typeface="+mn-lt"/>
              </a:rPr>
              <a:t> process, the </a:t>
            </a:r>
            <a:r>
              <a:rPr lang="en-US" dirty="0" err="1">
                <a:sym typeface="+mn-lt"/>
              </a:rPr>
              <a:t>ReLU</a:t>
            </a:r>
            <a:r>
              <a:rPr lang="en-US" dirty="0">
                <a:sym typeface="+mn-lt"/>
              </a:rPr>
              <a:t> function mitigates the vanishing gradient problem, and parameters of the first several layers of the neural network can be quickly updated.</a:t>
            </a:r>
          </a:p>
          <a:p>
            <a:pPr lvl="1"/>
            <a:endParaRPr lang="zh-CN" altLang="en-US" dirty="0"/>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545427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Compared with ReLU, this function has more complex computation. However, it has a continuous derivative and defines a smooth curved surface.</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0691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381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63547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1397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t>Generally, in deep learning, we add constraints only to affine parameter </a:t>
                </a:r>
                <a14:m>
                  <m:oMath xmlns:m="http://schemas.openxmlformats.org/officeDocument/2006/math">
                    <m:r>
                      <a:rPr lang="en-US" altLang="zh-CN" dirty="0" smtClean="0">
                        <a:latin typeface="Cambria Math" panose="02040503050406030204" pitchFamily="18" charset="0"/>
                      </a:rPr>
                      <m:t>𝑤</m:t>
                    </m:r>
                  </m:oMath>
                </a14:m>
                <a:r>
                  <a:rPr lang="en-US"/>
                  <a:t> but not to biases. The main reason is that biases usually require less data for more accurate fitting. Adding constraints often leads to underfitting.</a:t>
                </a:r>
              </a:p>
            </p:txBody>
          </p:sp>
        </mc:Choice>
        <mc:Fallback xmlns="">
          <p:sp>
            <p:nvSpPr>
              <p:cNvPr id="3" name="备注占位符 2"/>
              <p:cNvSpPr>
                <a:spLocks noGrp="1"/>
              </p:cNvSpPr>
              <p:nvPr>
                <p:ph type="body" idx="1"/>
              </p:nvPr>
            </p:nvSpPr>
            <p:spPr/>
            <p:txBody>
              <a:bodyPr/>
              <a:lstStyle/>
              <a:p>
                <a:r>
                  <a:rPr lang="en-US" smtClean="0"/>
                  <a:t>Generally, in deep learning, we add constraints only to affine parameter </a:t>
                </a:r>
                <a:r>
                  <a:rPr lang="en-US" altLang="zh-CN" i="0" dirty="0" smtClean="0">
                    <a:latin typeface="Cambria Math" panose="02040503050406030204" pitchFamily="18" charset="0"/>
                  </a:rPr>
                  <a:t>𝑤</a:t>
                </a:r>
                <a:r>
                  <a:rPr lang="en-US"/>
                  <a:t> but not to biases. The main reason is that biases usually require less data for more accurate fitting. Adding constraints often leads to underfitting.</a:t>
                </a:r>
              </a:p>
            </p:txBody>
          </p:sp>
        </mc:Fallback>
      </mc:AlternateContent>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844874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t>In special cases, for secondary optimization and assuming that the corresponding Hessian matrix is a diagonal matrix, the parameter recursive formula is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𝑤</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r>
                      <a:rPr lang="en-US" altLang="zh-CN" smtClean="0">
                        <a:latin typeface="Cambria Math" panose="02040503050406030204" pitchFamily="18" charset="0"/>
                      </a:rPr>
                      <m:t>𝑠𝑖𝑔𝑛</m:t>
                    </m:r>
                    <m:d>
                      <m:dPr>
                        <m:ctrlPr>
                          <a:rPr lang="en-US" altLang="zh-CN" i="1" smtClean="0">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smtClean="0">
                                <a:latin typeface="Cambria Math" panose="02040503050406030204" pitchFamily="18" charset="0"/>
                              </a:rPr>
                              <m:t>𝑤</m:t>
                            </m:r>
                          </m:e>
                          <m:sub>
                            <m:r>
                              <a:rPr lang="en-US" altLang="zh-CN" smtClean="0">
                                <a:latin typeface="Cambria Math" panose="02040503050406030204" pitchFamily="18" charset="0"/>
                              </a:rPr>
                              <m:t>𝑖</m:t>
                            </m:r>
                          </m:sub>
                          <m:sup>
                            <m:r>
                              <a:rPr lang="en-US" altLang="zh-CN" smtClean="0">
                                <a:latin typeface="Cambria Math" panose="02040503050406030204" pitchFamily="18" charset="0"/>
                              </a:rPr>
                              <m:t>∗</m:t>
                            </m:r>
                          </m:sup>
                        </m:sSubSup>
                      </m:e>
                    </m:d>
                    <m:r>
                      <m:rPr>
                        <m:sty m:val="p"/>
                      </m:rPr>
                      <a:rPr lang="en-US" altLang="zh-CN" smtClean="0">
                        <a:latin typeface="Cambria Math" panose="02040503050406030204" pitchFamily="18" charset="0"/>
                      </a:rPr>
                      <m:t>ma</m:t>
                    </m:r>
                    <m:r>
                      <a:rPr lang="en-US" altLang="zh-CN" smtClean="0">
                        <a:latin typeface="Cambria Math" panose="02040503050406030204" pitchFamily="18" charset="0"/>
                      </a:rPr>
                      <m:t>𝑥</m:t>
                    </m:r>
                    <m:r>
                      <a:rPr lang="en-US" altLang="zh-CN"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smtClean="0">
                                <a:latin typeface="Cambria Math" panose="02040503050406030204" pitchFamily="18" charset="0"/>
                              </a:rPr>
                              <m:t>𝑤</m:t>
                            </m:r>
                          </m:e>
                          <m:sub>
                            <m:r>
                              <a:rPr lang="en-US" altLang="zh-CN" smtClean="0">
                                <a:latin typeface="Cambria Math" panose="02040503050406030204" pitchFamily="18" charset="0"/>
                              </a:rPr>
                              <m:t>𝑖</m:t>
                            </m:r>
                          </m:sub>
                          <m:sup>
                            <m:r>
                              <a:rPr lang="en-US" altLang="zh-CN" smtClean="0">
                                <a:latin typeface="Cambria Math" panose="02040503050406030204" pitchFamily="18" charset="0"/>
                              </a:rPr>
                              <m:t>∗</m:t>
                            </m:r>
                          </m:sup>
                        </m:sSubSup>
                      </m:e>
                    </m:d>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smtClean="0">
                            <a:latin typeface="Cambria Math" panose="02040503050406030204" pitchFamily="18" charset="0"/>
                          </a:rPr>
                          <m:t>𝛼</m:t>
                        </m:r>
                      </m:num>
                      <m:den>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𝜆</m:t>
                            </m:r>
                          </m:e>
                          <m:sub>
                            <m:r>
                              <a:rPr lang="en-US" altLang="zh-CN" smtClean="0">
                                <a:latin typeface="Cambria Math" panose="02040503050406030204" pitchFamily="18" charset="0"/>
                              </a:rPr>
                              <m:t>𝑖</m:t>
                            </m:r>
                          </m:sub>
                        </m:sSub>
                      </m:den>
                    </m:f>
                    <m:r>
                      <a:rPr lang="en-US" altLang="zh-CN" smtClean="0">
                        <a:latin typeface="Cambria Math" panose="02040503050406030204" pitchFamily="18" charset="0"/>
                      </a:rPr>
                      <m:t>,</m:t>
                    </m:r>
                    <m:r>
                      <a:rPr lang="en-US" altLang="zh-CN" smtClean="0">
                        <a:latin typeface="Cambria Math" panose="02040503050406030204" pitchFamily="18" charset="0"/>
                      </a:rPr>
                      <m:t>0</m:t>
                    </m:r>
                    <m:r>
                      <a:rPr lang="en-US" altLang="zh-CN" smtClean="0">
                        <a:latin typeface="Cambria Math" panose="02040503050406030204" pitchFamily="18" charset="0"/>
                      </a:rPr>
                      <m:t>)</m:t>
                    </m:r>
                  </m:oMath>
                </a14:m>
                <a:r>
                  <a:rPr lang="en-US"/>
                  <a:t>. According to this formula, the parameter value is reduced to 0 if </a:t>
                </a:r>
                <a14:m>
                  <m:oMath xmlns:m="http://schemas.openxmlformats.org/officeDocument/2006/math">
                    <m:d>
                      <m:dPr>
                        <m:begChr m:val="|"/>
                        <m:endChr m:val="|"/>
                        <m:ctrlPr>
                          <a:rPr lang="en-US" altLang="zh-CN" i="1" dirty="0" smtClean="0">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smtClean="0">
                                <a:latin typeface="Cambria Math" panose="02040503050406030204" pitchFamily="18" charset="0"/>
                              </a:rPr>
                              <m:t>𝑤</m:t>
                            </m:r>
                          </m:e>
                          <m:sub>
                            <m:r>
                              <a:rPr lang="en-US" altLang="zh-CN" smtClean="0">
                                <a:latin typeface="Cambria Math" panose="02040503050406030204" pitchFamily="18" charset="0"/>
                              </a:rPr>
                              <m:t>𝑖</m:t>
                            </m:r>
                          </m:sub>
                          <m:sup>
                            <m:r>
                              <a:rPr lang="en-US" altLang="zh-CN" smtClean="0">
                                <a:latin typeface="Cambria Math" panose="02040503050406030204" pitchFamily="18" charset="0"/>
                              </a:rPr>
                              <m:t>∗</m:t>
                            </m:r>
                          </m:sup>
                        </m:sSubSup>
                      </m:e>
                    </m:d>
                    <m:r>
                      <a:rPr lang="en-US" altLang="zh-CN" dirty="0" smtClean="0">
                        <a:latin typeface="Cambria Math" panose="02040503050406030204" pitchFamily="18" charset="0"/>
                      </a:rPr>
                      <m:t>&lt;</m:t>
                    </m:r>
                    <m:f>
                      <m:fPr>
                        <m:ctrlPr>
                          <a:rPr lang="en-US" altLang="zh-CN" i="1" smtClean="0">
                            <a:latin typeface="Cambria Math" panose="02040503050406030204" pitchFamily="18" charset="0"/>
                          </a:rPr>
                        </m:ctrlPr>
                      </m:fPr>
                      <m:num>
                        <m:r>
                          <a:rPr lang="zh-CN" altLang="en-US" smtClean="0">
                            <a:latin typeface="Cambria Math" panose="02040503050406030204" pitchFamily="18" charset="0"/>
                          </a:rPr>
                          <m:t>𝛼</m:t>
                        </m:r>
                      </m:num>
                      <m:den>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𝜆</m:t>
                            </m:r>
                          </m:e>
                          <m:sub>
                            <m:r>
                              <a:rPr lang="en-US" altLang="zh-CN" smtClean="0">
                                <a:latin typeface="Cambria Math" panose="02040503050406030204" pitchFamily="18" charset="0"/>
                              </a:rPr>
                              <m:t>𝑖</m:t>
                            </m:r>
                          </m:sub>
                        </m:sSub>
                      </m:den>
                    </m:f>
                  </m:oMath>
                </a14:m>
                <a:r>
                  <a:rPr lang="en-US"/>
                  <a:t>. This implementation is different from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𝐿</m:t>
                        </m:r>
                      </m:e>
                      <m:sub>
                        <m:r>
                          <a:rPr lang="en-US" altLang="zh-CN" smtClean="0">
                            <a:latin typeface="Cambria Math" panose="02040503050406030204" pitchFamily="18" charset="0"/>
                          </a:rPr>
                          <m:t>2</m:t>
                        </m:r>
                      </m:sub>
                    </m:sSub>
                  </m:oMath>
                </a14:m>
                <a:r>
                  <a:rPr lang="en-US"/>
                  <a:t> regularization. Compared with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𝐿</m:t>
                        </m:r>
                      </m:e>
                      <m:sub>
                        <m:r>
                          <a:rPr lang="en-US" altLang="zh-CN" smtClean="0">
                            <a:latin typeface="Cambria Math" panose="02040503050406030204" pitchFamily="18" charset="0"/>
                          </a:rPr>
                          <m:t>2</m:t>
                        </m:r>
                      </m:sub>
                    </m:sSub>
                  </m:oMath>
                </a14:m>
                <a:r>
                  <a:rPr lang="en-US"/>
                  <a:t> regularization,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𝐿</m:t>
                        </m:r>
                      </m:e>
                      <m:sub>
                        <m:r>
                          <a:rPr lang="en-US" altLang="zh-CN" smtClean="0">
                            <a:latin typeface="Cambria Math" panose="02040503050406030204" pitchFamily="18" charset="0"/>
                          </a:rPr>
                          <m:t>2</m:t>
                        </m:r>
                      </m:sub>
                    </m:sSub>
                  </m:oMath>
                </a14:m>
                <a:r>
                  <a:rPr lang="en-US"/>
                  <a:t> regularization does not directly reduce the parameter value to 0 but a value close to 0.</a:t>
                </a:r>
              </a:p>
            </p:txBody>
          </p:sp>
        </mc:Choice>
        <mc:Fallback xmlns="">
          <p:sp>
            <p:nvSpPr>
              <p:cNvPr id="3" name="备注占位符 2"/>
              <p:cNvSpPr>
                <a:spLocks noGrp="1"/>
              </p:cNvSpPr>
              <p:nvPr>
                <p:ph type="body" idx="1"/>
              </p:nvPr>
            </p:nvSpPr>
            <p:spPr/>
            <p:txBody>
              <a:bodyPr/>
              <a:lstStyle/>
              <a:p>
                <a:r>
                  <a:rPr lang="en-US" smtClean="0"/>
                  <a:t>In special cases, for secondary optimization and assuming that the corresponding Hessian matrix is a diagonal matrix, the parameter recursive formula is </a:t>
                </a:r>
                <a:r>
                  <a:rPr lang="en-US" altLang="zh-CN" i="0" smtClean="0">
                    <a:latin typeface="Cambria Math" panose="02040503050406030204" pitchFamily="18" charset="0"/>
                  </a:rPr>
                  <a:t>𝑤_𝑖=𝑠𝑖𝑔𝑛(𝑤_𝑖^∗ )ma𝑥(|𝑤_𝑖^∗ |−</a:t>
                </a:r>
                <a:r>
                  <a:rPr lang="zh-CN" altLang="en-US" i="0" smtClean="0">
                    <a:latin typeface="Cambria Math" panose="02040503050406030204" pitchFamily="18" charset="0"/>
                  </a:rPr>
                  <a:t>𝛼</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_𝑖 ,0)</a:t>
                </a:r>
                <a:r>
                  <a:rPr lang="en-US"/>
                  <a:t>. According to this formula, the parameter value is reduced to 0 if </a:t>
                </a:r>
                <a:r>
                  <a:rPr lang="en-US" altLang="zh-CN" i="0" dirty="0" smtClean="0">
                    <a:latin typeface="Cambria Math" panose="02040503050406030204" pitchFamily="18" charset="0"/>
                  </a:rPr>
                  <a:t>|</a:t>
                </a:r>
                <a:r>
                  <a:rPr lang="en-US" altLang="zh-CN" i="0" smtClean="0">
                    <a:latin typeface="Cambria Math" panose="02040503050406030204" pitchFamily="18" charset="0"/>
                  </a:rPr>
                  <a:t>𝑤_𝑖^∗ |</a:t>
                </a:r>
                <a:r>
                  <a:rPr lang="en-US" altLang="zh-CN" i="0" dirty="0" smtClean="0">
                    <a:latin typeface="Cambria Math" panose="02040503050406030204" pitchFamily="18" charset="0"/>
                  </a:rPr>
                  <a:t>&lt;</a:t>
                </a:r>
                <a:r>
                  <a:rPr lang="zh-CN" altLang="en-US" i="0" smtClean="0">
                    <a:latin typeface="Cambria Math" panose="02040503050406030204" pitchFamily="18" charset="0"/>
                  </a:rPr>
                  <a:t>𝛼</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_𝑖 </a:t>
                </a:r>
                <a:r>
                  <a:rPr lang="en-US"/>
                  <a:t>. This implementation is different from </a:t>
                </a:r>
                <a:r>
                  <a:rPr lang="en-US" altLang="zh-CN" i="0" smtClean="0">
                    <a:latin typeface="Cambria Math" panose="02040503050406030204" pitchFamily="18" charset="0"/>
                  </a:rPr>
                  <a:t>𝐿_2</a:t>
                </a:r>
                <a:r>
                  <a:rPr lang="en-US"/>
                  <a:t> regularization. Compared with </a:t>
                </a:r>
                <a:r>
                  <a:rPr lang="en-US" altLang="zh-CN" i="0" smtClean="0">
                    <a:latin typeface="Cambria Math" panose="02040503050406030204" pitchFamily="18" charset="0"/>
                  </a:rPr>
                  <a:t>𝐿_2</a:t>
                </a:r>
                <a:r>
                  <a:rPr lang="en-US"/>
                  <a:t> regularization, </a:t>
                </a:r>
                <a:r>
                  <a:rPr lang="en-US" altLang="zh-CN" i="0" smtClean="0">
                    <a:latin typeface="Cambria Math" panose="02040503050406030204" pitchFamily="18" charset="0"/>
                  </a:rPr>
                  <a:t>𝐿_2</a:t>
                </a:r>
                <a:r>
                  <a:rPr lang="en-US"/>
                  <a:t> regularization does not directly reduce the parameter value to 0 but a value close to 0.</a:t>
                </a:r>
              </a:p>
            </p:txBody>
          </p:sp>
        </mc:Fallback>
      </mc:AlternateContent>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842125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t>If </a:t>
                </a:r>
                <a14:m>
                  <m:oMath xmlns:m="http://schemas.openxmlformats.org/officeDocument/2006/math">
                    <m:r>
                      <a:rPr lang="en-US" altLang="zh-CN" dirty="0" smtClean="0">
                        <a:latin typeface="Cambria Math" panose="02040503050406030204" pitchFamily="18" charset="0"/>
                      </a:rPr>
                      <m:t>𝐽</m:t>
                    </m:r>
                  </m:oMath>
                </a14:m>
                <a:r>
                  <a:rPr lang="en-US"/>
                  <a:t> is a secondary optimization formula, the model parameter may be further represented as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smtClean="0">
                                <a:latin typeface="Cambria Math" panose="02040503050406030204" pitchFamily="18" charset="0"/>
                              </a:rPr>
                              <m:t>𝑤</m:t>
                            </m:r>
                          </m:e>
                        </m:acc>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𝜆</m:t>
                            </m:r>
                          </m:e>
                          <m:sub>
                            <m:r>
                              <a:rPr lang="en-US" altLang="zh-CN" smtClean="0">
                                <a:latin typeface="Cambria Math" panose="02040503050406030204" pitchFamily="18" charset="0"/>
                              </a:rPr>
                              <m:t>𝑖</m:t>
                            </m:r>
                          </m:sub>
                        </m:sSub>
                      </m:num>
                      <m:den>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𝜆</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r>
                          <a:rPr lang="zh-CN" altLang="en-US" smtClean="0">
                            <a:latin typeface="Cambria Math" panose="02040503050406030204" pitchFamily="18" charset="0"/>
                          </a:rPr>
                          <m:t>𝛼</m:t>
                        </m:r>
                      </m:den>
                    </m:f>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𝑤</m:t>
                        </m:r>
                      </m:e>
                      <m:sub>
                        <m:r>
                          <a:rPr lang="en-US" altLang="zh-CN" smtClean="0">
                            <a:latin typeface="Cambria Math" panose="02040503050406030204" pitchFamily="18" charset="0"/>
                          </a:rPr>
                          <m:t>𝑖</m:t>
                        </m:r>
                      </m:sub>
                    </m:sSub>
                  </m:oMath>
                </a14:m>
                <a:r>
                  <a:rPr lang="en-US"/>
                  <a:t>, that is, adding a control factor to the original parameter, where λ is an eigenvalue of the parameter Hessian matrix. Therefore:</a:t>
                </a:r>
              </a:p>
              <a:p>
                <a:pPr lvl="1"/>
                <a:r>
                  <a:rPr lang="en-US"/>
                  <a:t>When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𝜆</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oMath>
                </a14:m>
                <a:r>
                  <a:rPr lang="en-US"/>
                  <a:t>, the penalty factor has a small effect.</a:t>
                </a:r>
              </a:p>
              <a:p>
                <a:pPr lvl="1"/>
                <a:r>
                  <a:rPr lang="en-US"/>
                  <a:t>When </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𝜆</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oMath>
                </a14:m>
                <a:r>
                  <a:rPr lang="en-US"/>
                  <a:t>, the corresponding parameter value is reduced to 0.</a:t>
                </a:r>
              </a:p>
            </p:txBody>
          </p:sp>
        </mc:Choice>
        <mc:Fallback xmlns="">
          <p:sp>
            <p:nvSpPr>
              <p:cNvPr id="3" name="备注占位符 2"/>
              <p:cNvSpPr>
                <a:spLocks noGrp="1"/>
              </p:cNvSpPr>
              <p:nvPr>
                <p:ph type="body" idx="1"/>
              </p:nvPr>
            </p:nvSpPr>
            <p:spPr/>
            <p:txBody>
              <a:bodyPr/>
              <a:lstStyle/>
              <a:p>
                <a:r>
                  <a:rPr lang="en-US" smtClean="0"/>
                  <a:t>If </a:t>
                </a:r>
                <a:r>
                  <a:rPr lang="en-US" altLang="zh-CN" i="0" dirty="0" smtClean="0">
                    <a:latin typeface="Cambria Math" panose="02040503050406030204" pitchFamily="18" charset="0"/>
                  </a:rPr>
                  <a:t>𝐽</a:t>
                </a:r>
                <a:r>
                  <a:rPr lang="en-US"/>
                  <a:t> is a secondary optimization formula, the model parameter may be further represented as </a:t>
                </a:r>
                <a:r>
                  <a:rPr lang="en-US" altLang="zh-CN" i="0" smtClean="0">
                    <a:latin typeface="Cambria Math" panose="02040503050406030204" pitchFamily="18" charset="0"/>
                  </a:rPr>
                  <a:t>𝑤 ̃_𝑖=𝜆_𝑖/(𝜆_𝑖+</a:t>
                </a:r>
                <a:r>
                  <a:rPr lang="zh-CN" altLang="en-US" i="0" smtClean="0">
                    <a:latin typeface="Cambria Math" panose="02040503050406030204" pitchFamily="18" charset="0"/>
                  </a:rPr>
                  <a:t>𝛼</a:t>
                </a:r>
                <a:r>
                  <a:rPr lang="en-US" altLang="zh-CN" i="0" smtClean="0">
                    <a:latin typeface="Cambria Math" panose="02040503050406030204" pitchFamily="18" charset="0"/>
                  </a:rPr>
                  <a:t>) 𝑤_𝑖</a:t>
                </a:r>
                <a:r>
                  <a:rPr lang="en-US"/>
                  <a:t>, that is, adding a control factor to the original parameter, where λ is an eigenvalue of the parameter Hessian matrix. Therefore:</a:t>
                </a:r>
              </a:p>
              <a:p>
                <a:pPr lvl="1"/>
                <a:r>
                  <a:rPr lang="en-US"/>
                  <a:t>When </a:t>
                </a:r>
                <a:r>
                  <a:rPr lang="en-US" altLang="zh-CN" i="0" smtClean="0">
                    <a:latin typeface="Cambria Math" panose="02040503050406030204" pitchFamily="18" charset="0"/>
                  </a:rPr>
                  <a:t>𝜆_𝑖≫∝</a:t>
                </a:r>
                <a:r>
                  <a:rPr lang="en-US"/>
                  <a:t>, the penalty factor has a small effect.</a:t>
                </a:r>
              </a:p>
              <a:p>
                <a:pPr lvl="1"/>
                <a:r>
                  <a:rPr lang="en-US"/>
                  <a:t>When </a:t>
                </a:r>
                <a:r>
                  <a:rPr lang="en-US" altLang="zh-CN" i="0" smtClean="0">
                    <a:latin typeface="Cambria Math" panose="02040503050406030204" pitchFamily="18" charset="0"/>
                  </a:rPr>
                  <a:t>𝜆_𝑖≪∝</a:t>
                </a:r>
                <a:r>
                  <a:rPr lang="en-US"/>
                  <a:t>, the corresponding parameter value is reduced to 0.</a:t>
                </a:r>
              </a:p>
            </p:txBody>
          </p:sp>
        </mc:Fallback>
      </mc:AlternateContent>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647831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0187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4704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a:sym typeface="+mn-lt"/>
              </a:rPr>
              <a:t>As a model based on unsupervised feature learning and feature hierarchy learning, deep learning has great advantages in fields such as computer vision, speech recognition, and natural language processing.</a:t>
            </a:r>
          </a:p>
          <a:p>
            <a:r>
              <a:rPr lang="en-US"/>
              <a:t>The two kinds of learning are compared from five aspects.</a:t>
            </a:r>
            <a:endParaRPr lang="en-US" dirty="0"/>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092359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The sampling probability of each entry is 0.8 for the input and 0.5 for the hidden layers.</a:t>
            </a:r>
          </a:p>
          <a:p>
            <a:r>
              <a:rPr lang="en-US"/>
              <a:t>Advantages:</a:t>
            </a:r>
          </a:p>
          <a:p>
            <a:pPr lvl="1"/>
            <a:r>
              <a:rPr lang="en-US"/>
              <a:t>Compared with weight decay and norm constraints, this strategy is more effective.</a:t>
            </a:r>
          </a:p>
          <a:p>
            <a:pPr lvl="1"/>
            <a:r>
              <a:rPr lang="en-US"/>
              <a:t>It is computationally cheap and simple and can be used in other non-deep-learning models.</a:t>
            </a:r>
          </a:p>
          <a:p>
            <a:pPr lvl="1"/>
            <a:r>
              <a:rPr lang="en-US"/>
              <a:t>However, it is less effective when the training data is insufficient.</a:t>
            </a:r>
          </a:p>
          <a:p>
            <a:pPr lvl="1"/>
            <a:r>
              <a:rPr lang="en-US"/>
              <a:t>Stochasticity is not necessary or sufficient to achieve the regularizing effect of dropout. Invariant shielding parameters can be constructed to obtain good solutions.</a:t>
            </a:r>
          </a:p>
          <a:p>
            <a:pPr lvl="0"/>
            <a:r>
              <a:rPr lang="en-US"/>
              <a:t>In addition to the preceding methods, we can also use semi-supervised learning, multi-task learning, early stopping, parameter sharing, ensemble methods, and adversarial training.</a:t>
            </a:r>
          </a:p>
          <a:p>
            <a:pPr lvl="1"/>
            <a:endParaRPr lang="zh-CN" altLang="en-US"/>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64906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7666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1707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2078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865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1092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31845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4411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a:t>m indicates the number of samples used.</a:t>
            </a:r>
          </a:p>
          <a:p>
            <a:endParaRPr lang="zh-CN" altLang="en-US" dirty="0"/>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824189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Adam attempts to calculate adaptive learning rates for each parameter. This is very useful in complex network structures because different parts of the network have different sensitivity to weight adjustment. A very sensitive part usually requires a smaller learning rate. It is difficult or complex to manually identify the sensitive part and set a learning rate. It may be the best optimizer at present.</a:t>
            </a:r>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12681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mn-lt"/>
              </a:rPr>
              <a:t>Issue analysis and task determining</a:t>
            </a:r>
          </a:p>
          <a:p>
            <a:r>
              <a:rPr lang="en-US">
                <a:sym typeface="+mn-lt"/>
              </a:rPr>
              <a:t>Data cleansing</a:t>
            </a:r>
          </a:p>
          <a:p>
            <a:r>
              <a:rPr lang="en-US">
                <a:sym typeface="+mn-lt"/>
              </a:rPr>
              <a:t>Signature extraction</a:t>
            </a:r>
          </a:p>
          <a:p>
            <a:r>
              <a:rPr lang="en-US">
                <a:sym typeface="+mn-lt"/>
              </a:rPr>
              <a:t>Feature selection</a:t>
            </a:r>
          </a:p>
          <a:p>
            <a:r>
              <a:rPr lang="en-US">
                <a:sym typeface="+mn-lt"/>
              </a:rPr>
              <a:t>Model training</a:t>
            </a:r>
          </a:p>
          <a:p>
            <a:r>
              <a:rPr lang="en-US">
                <a:sym typeface="+mn-lt"/>
              </a:rPr>
              <a:t>Inference, prediction, and identification</a:t>
            </a:r>
            <a:endParaRPr lang="en-US" altLang="zh-CN">
              <a:sym typeface="+mn-lt"/>
            </a:endParaRPr>
          </a:p>
          <a:p>
            <a:r>
              <a:rPr lang="en-US">
                <a:sym typeface="+mn-lt"/>
              </a:rPr>
              <a:t>Generally, features in machine learning are selected manually. More features indicate more information and higher identification accuracy.</a:t>
            </a:r>
          </a:p>
          <a:p>
            <a:r>
              <a:rPr lang="en-US">
                <a:sym typeface="+mn-lt"/>
              </a:rPr>
              <a:t>However, more features indicate higher calculation complexity and larger search space. Training data appears to be sparse in the overall feature vectors, affecting similarity determination, that is, dimension exploration.</a:t>
            </a:r>
          </a:p>
          <a:p>
            <a:r>
              <a:rPr lang="en-US">
                <a:sym typeface="+mn-lt"/>
              </a:rPr>
              <a:t>In addition, features that have nothing to do with classification may interfere with the learning effect.</a:t>
            </a:r>
          </a:p>
          <a:p>
            <a:r>
              <a:rPr lang="en-US">
                <a:sym typeface="+mn-lt"/>
              </a:rPr>
              <a:t>Conclusion: More features do not mean better learning effect. Proper feature selection is the key to identification success. The number of required features can be determined by the learning problem.</a:t>
            </a:r>
          </a:p>
          <a:p>
            <a:endParaRPr lang="zh-CN" altLang="en-US">
              <a:sym typeface="+mn-lt"/>
            </a:endParaRPr>
          </a:p>
          <a:p>
            <a:endParaRPr lang="zh-CN" altLang="en-US" dirty="0"/>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308258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1503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36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062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A filter matrix is a set of fixed weight and can be seen as a constant filter (kernel). The convolution (adding each element, weighted by the kernel) is performed between an image (data from different data windows) and a kernel. This type of network is called CNN.</a:t>
            </a:r>
          </a:p>
          <a:p>
            <a:r>
              <a:rPr lang="en-US"/>
              <a:t>Local receptive field: It is generally considered that human perception of the outside world is from local to global. Spatial correlations among local pixels of an image are closer than those among pixels that are far away. Therefore, each neuron does not need to know the global image. It only needs to know the local image and then the local information is combined at a higher level to generate global information. The idea of local network connection is also inspired by the biological visual system structure. The neurons in the visual cortex receive local information (respond to stimuli of certain regions).</a:t>
            </a:r>
          </a:p>
          <a:p>
            <a:r>
              <a:rPr lang="en-US"/>
              <a:t>Parameter sharing: One or more filters can be used to scan the input images. The parameters of the filter are weights. At the layers scanned by the same filter, each filter uses the same parameters to perform weighted calculation. Weight sharing means that the parameter values of each filter does not change when the filter scans the entire image. For example, if we have three feature filters and each filter scans the entire image. During the scanning process, the parameter values of the filters do not change. In other words, all elements of the image share the same weights.</a:t>
            </a:r>
          </a:p>
          <a:p>
            <a:pPr lvl="0"/>
            <a:endParaRPr lang="zh-CN" altLang="en-US"/>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829864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sym typeface="+mn-lt"/>
              </a:rPr>
              <a:t>Local receptive field: The idea of local network connection is also inspired by the biological visual system structure. The neurons in the visual cortex receive local information (respond to stimuli of certain regions).</a:t>
            </a:r>
          </a:p>
          <a:p>
            <a:pPr lvl="0"/>
            <a:r>
              <a:rPr lang="en-US">
                <a:sym typeface="+mn-lt"/>
              </a:rPr>
              <a:t>Parameter sharing: For example, if we have three feature convolution kernels and each kernel scans the entire image, the parameter values of the convolution kernels do not change during the scanning process. In other words, all elements of the image share the same weights. This means that the features learned from a part of the image can also be applied to other parts of the image or other images, which is called position invariance.</a:t>
            </a:r>
          </a:p>
          <a:p>
            <a:endParaRPr lang="zh-CN" alt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320566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Input layer: inputs data.</a:t>
            </a:r>
          </a:p>
          <a:p>
            <a:r>
              <a:rPr lang="en-US"/>
              <a:t>Convolutional layer: composed of several convolutional units. The parameters of each convolutional unit are obtained by optimizing the backpropagation algorithm. The purpose of convolution calculation is to extract different input features. The first convolutional layer may extract only some low-level features such as edges, lines, and angles. A multi-layer network can extract more complex features based on the low-level features.</a:t>
            </a:r>
          </a:p>
          <a:p>
            <a:r>
              <a:rPr lang="en-US"/>
              <a:t>Rectified linear units layer (ReLU layer): uses ReLU f(x) = max(0, x) as the activation function.</a:t>
            </a:r>
          </a:p>
          <a:p>
            <a:r>
              <a:rPr lang="en-US"/>
              <a:t>Pooling layer: partitions features obtained from the convolutional layer into some areas and outputs the maximum or minimum value, generating new features with a smaller spatial size.</a:t>
            </a:r>
          </a:p>
          <a:p>
            <a:r>
              <a:rPr lang="en-US"/>
              <a:t>Fully connected layer: integrates all local features into global features to calculate the final scores for each type.</a:t>
            </a:r>
          </a:p>
          <a:p>
            <a:r>
              <a:rPr lang="en-US"/>
              <a:t>Output layer: outputs the final result.</a:t>
            </a:r>
          </a:p>
          <a:p>
            <a:endParaRPr lang="zh-CN" altLang="en-US"/>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89083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6663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55753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1522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The actual classification networks are feedforward networks that are formed by interconnected convolutional and pooling layers. The pooling layer has the following functions:</a:t>
            </a:r>
          </a:p>
          <a:p>
            <a:pPr lvl="1"/>
            <a:r>
              <a:rPr lang="en-US"/>
              <a:t>Invariance: Max pooling ensures invariance within a certain range, because the maximum value of a region is the last output value regardless of where the value is.</a:t>
            </a:r>
          </a:p>
          <a:p>
            <a:pPr lvl="1"/>
            <a:r>
              <a:rPr lang="en-US"/>
              <a:t>Reducing the input size for the next layer: Pooling effectively reduces the size of the input data for the next layer, the number of parameters, and computation workload.</a:t>
            </a:r>
          </a:p>
          <a:p>
            <a:pPr lvl="1"/>
            <a:r>
              <a:rPr lang="en-US"/>
              <a:t>Obtaining fixed-length data: By properly setting the pooling window size and stride, we can obtain fixed-length outputs from variable-length inputs.</a:t>
            </a:r>
          </a:p>
          <a:p>
            <a:pPr lvl="1"/>
            <a:r>
              <a:rPr lang="en-US"/>
              <a:t>Increasing the scale: The features of the previous layer can be extracted from a larger scale.</a:t>
            </a:r>
          </a:p>
          <a:p>
            <a:pPr lvl="1"/>
            <a:r>
              <a:rPr lang="en-US"/>
              <a:t>Preventing overfitting: Pooling simplifies the network and reduces the fitting precision. Therefore, it can prevent overfitting (pay attention to the possible underfitting).</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148200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What is deep learning?</a:t>
            </a:r>
          </a:p>
          <a:p>
            <a:r>
              <a:rPr lang="en-US">
                <a:sym typeface="+mn-lt"/>
              </a:rPr>
              <a:t>Generally, the deep learning architecture is a deep neural network. "Deep" in "deep learning" refers to the number of layers of the neural network. </a:t>
            </a:r>
          </a:p>
          <a:p>
            <a:r>
              <a:rPr lang="en-US"/>
              <a:t>The network is built by simulating the human neural network.</a:t>
            </a:r>
          </a:p>
          <a:p>
            <a:r>
              <a:rPr lang="en-US"/>
              <a:t>In the design and application of artificial neural networks, the following factors need to be considered: neuron functions, connection modes among neurons, and network learning (training).</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135021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44894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87867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9334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7472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0231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smtClean="0">
                            <a:latin typeface="Cambria Math" panose="02040503050406030204" pitchFamily="18" charset="0"/>
                          </a:rPr>
                          <m:t>z</m:t>
                        </m:r>
                      </m:e>
                      <m:sub>
                        <m:r>
                          <a:rPr lang="en-US" altLang="zh-CN" smtClean="0">
                            <a:latin typeface="Cambria Math" panose="02040503050406030204" pitchFamily="18" charset="0"/>
                          </a:rPr>
                          <m:t>𝑡</m:t>
                        </m:r>
                      </m:sub>
                    </m:sSub>
                  </m:oMath>
                </a14:m>
                <a:r>
                  <a:rPr lang="en-US"/>
                  <a:t> is the value before the memory cell enters the activation function, </a:t>
                </a:r>
                <a14:m>
                  <m:oMath xmlns:m="http://schemas.openxmlformats.org/officeDocument/2006/math">
                    <m:sSub>
                      <m:sSubPr>
                        <m:ctrlPr>
                          <a:rPr lang="en-US" altLang="zh-CN" i="1" smtClean="0">
                            <a:latin typeface="Cambria Math" panose="02040503050406030204" pitchFamily="18" charset="0"/>
                            <a:sym typeface="+mn-lt"/>
                          </a:rPr>
                        </m:ctrlPr>
                      </m:sSubPr>
                      <m:e>
                        <m:r>
                          <a:rPr lang="zh-CN" altLang="en-US" smtClean="0">
                            <a:latin typeface="Cambria Math" panose="02040503050406030204" pitchFamily="18" charset="0"/>
                            <a:sym typeface="+mn-lt"/>
                          </a:rPr>
                          <m:t>𝛿</m:t>
                        </m:r>
                      </m:e>
                      <m:sub>
                        <m:r>
                          <m:rPr>
                            <m:sty m:val="p"/>
                          </m:rPr>
                          <a:rPr lang="en-US" altLang="zh-CN">
                            <a:latin typeface="Cambria Math" panose="02040503050406030204" pitchFamily="18" charset="0"/>
                            <a:sym typeface="+mn-lt"/>
                          </a:rPr>
                          <m:t>t</m:t>
                        </m:r>
                      </m:sub>
                    </m:sSub>
                    <m:r>
                      <a:rPr lang="en-US" altLang="zh-CN" smtClean="0">
                        <a:latin typeface="Cambria Math" panose="02040503050406030204" pitchFamily="18" charset="0"/>
                        <a:sym typeface="+mn-lt"/>
                      </a:rPr>
                      <m:t>=</m:t>
                    </m:r>
                    <m:f>
                      <m:fPr>
                        <m:ctrlPr>
                          <a:rPr lang="en-US" altLang="zh-CN" i="1" smtClean="0">
                            <a:latin typeface="Cambria Math" panose="02040503050406030204" pitchFamily="18" charset="0"/>
                            <a:sym typeface="+mn-lt"/>
                          </a:rPr>
                        </m:ctrlPr>
                      </m:fPr>
                      <m:num>
                        <m:r>
                          <a:rPr lang="zh-CN" altLang="en-US" smtClean="0">
                            <a:latin typeface="Cambria Math" panose="02040503050406030204" pitchFamily="18" charset="0"/>
                            <a:sym typeface="+mn-lt"/>
                          </a:rPr>
                          <m:t>𝜕</m:t>
                        </m:r>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𝐶</m:t>
                            </m:r>
                          </m:e>
                          <m:sub>
                            <m:r>
                              <a:rPr lang="en-US" altLang="zh-CN" smtClean="0">
                                <a:latin typeface="Cambria Math" panose="02040503050406030204" pitchFamily="18" charset="0"/>
                                <a:sym typeface="+mn-lt"/>
                              </a:rPr>
                              <m:t>𝑡</m:t>
                            </m:r>
                          </m:sub>
                        </m:sSub>
                      </m:num>
                      <m:den>
                        <m:r>
                          <a:rPr lang="zh-CN" altLang="en-US" smtClean="0">
                            <a:latin typeface="Cambria Math" panose="02040503050406030204" pitchFamily="18" charset="0"/>
                            <a:sym typeface="+mn-lt"/>
                          </a:rPr>
                          <m:t>𝜕</m:t>
                        </m:r>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𝑧</m:t>
                            </m:r>
                          </m:e>
                          <m:sub>
                            <m:r>
                              <a:rPr lang="en-US" altLang="zh-CN" smtClean="0">
                                <a:latin typeface="Cambria Math" panose="02040503050406030204" pitchFamily="18" charset="0"/>
                                <a:sym typeface="+mn-lt"/>
                              </a:rPr>
                              <m:t>𝑡</m:t>
                            </m:r>
                          </m:sub>
                        </m:sSub>
                      </m:den>
                    </m:f>
                    <m:r>
                      <a:rPr lang="en-US" altLang="zh-CN" smtClean="0">
                        <a:latin typeface="Cambria Math" panose="02040503050406030204" pitchFamily="18" charset="0"/>
                        <a:sym typeface="+mn-lt"/>
                      </a:rPr>
                      <m:t>+</m:t>
                    </m:r>
                    <m:sSup>
                      <m:sSupPr>
                        <m:ctrlPr>
                          <a:rPr lang="en-US" altLang="zh-CN" i="1" smtClean="0">
                            <a:latin typeface="Cambria Math" panose="02040503050406030204" pitchFamily="18" charset="0"/>
                            <a:sym typeface="+mn-lt"/>
                          </a:rPr>
                        </m:ctrlPr>
                      </m:sSupPr>
                      <m:e>
                        <m:r>
                          <a:rPr lang="en-US" altLang="zh-CN" smtClean="0">
                            <a:latin typeface="Cambria Math" panose="02040503050406030204" pitchFamily="18" charset="0"/>
                            <a:sym typeface="+mn-lt"/>
                          </a:rPr>
                          <m:t>𝑤</m:t>
                        </m:r>
                      </m:e>
                      <m:sup>
                        <m:r>
                          <a:rPr lang="en-US" altLang="zh-CN" smtClean="0">
                            <a:latin typeface="Cambria Math" panose="02040503050406030204" pitchFamily="18" charset="0"/>
                            <a:sym typeface="+mn-lt"/>
                          </a:rPr>
                          <m:t>𝑇</m:t>
                        </m:r>
                      </m:sup>
                    </m:sSup>
                    <m:r>
                      <a:rPr lang="en-US" altLang="zh-CN" smtClean="0">
                        <a:latin typeface="Cambria Math" panose="02040503050406030204" pitchFamily="18" charset="0"/>
                        <a:sym typeface="+mn-lt"/>
                      </a:rPr>
                      <m:t>×</m:t>
                    </m:r>
                    <m:sSubSup>
                      <m:sSubSupPr>
                        <m:ctrlPr>
                          <a:rPr lang="en-US" altLang="zh-CN" i="1" smtClean="0">
                            <a:latin typeface="Cambria Math" panose="02040503050406030204" pitchFamily="18" charset="0"/>
                            <a:sym typeface="+mn-lt"/>
                          </a:rPr>
                        </m:ctrlPr>
                      </m:sSubSupPr>
                      <m:e>
                        <m:r>
                          <a:rPr lang="en-US" altLang="zh-CN" smtClean="0">
                            <a:latin typeface="Cambria Math" panose="02040503050406030204" pitchFamily="18" charset="0"/>
                            <a:sym typeface="+mn-lt"/>
                          </a:rPr>
                          <m:t>𝑓</m:t>
                        </m:r>
                      </m:e>
                      <m:sub>
                        <m:r>
                          <a:rPr lang="en-US" altLang="zh-CN" smtClean="0">
                            <a:latin typeface="Cambria Math" panose="02040503050406030204" pitchFamily="18" charset="0"/>
                            <a:sym typeface="+mn-lt"/>
                          </a:rPr>
                          <m:t>𝑡</m:t>
                        </m:r>
                      </m:sub>
                      <m:sup>
                        <m:r>
                          <a:rPr lang="en-US" altLang="zh-CN" smtClean="0">
                            <a:latin typeface="Cambria Math" panose="02040503050406030204" pitchFamily="18" charset="0"/>
                            <a:sym typeface="+mn-lt"/>
                          </a:rPr>
                          <m:t>′</m:t>
                        </m:r>
                      </m:sup>
                    </m:sSubSup>
                    <m:r>
                      <a:rPr lang="en-US" altLang="zh-CN" smtClean="0">
                        <a:latin typeface="Cambria Math" panose="02040503050406030204" pitchFamily="18" charset="0"/>
                        <a:sym typeface="+mn-lt"/>
                      </a:rPr>
                      <m:t>(</m:t>
                    </m:r>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𝑧</m:t>
                        </m:r>
                      </m:e>
                      <m:sub>
                        <m:r>
                          <a:rPr lang="en-US" altLang="zh-CN" smtClean="0">
                            <a:latin typeface="Cambria Math" panose="02040503050406030204" pitchFamily="18" charset="0"/>
                            <a:sym typeface="+mn-lt"/>
                          </a:rPr>
                          <m:t>𝑡</m:t>
                        </m:r>
                      </m:sub>
                    </m:sSub>
                    <m:r>
                      <a:rPr lang="en-US" altLang="zh-CN" smtClean="0">
                        <a:latin typeface="Cambria Math" panose="02040503050406030204" pitchFamily="18" charset="0"/>
                        <a:sym typeface="+mn-lt"/>
                      </a:rPr>
                      <m:t>)</m:t>
                    </m:r>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m:t>
                        </m:r>
                        <m:r>
                          <a:rPr lang="zh-CN" altLang="en-US" smtClean="0">
                            <a:latin typeface="Cambria Math" panose="02040503050406030204" pitchFamily="18" charset="0"/>
                            <a:sym typeface="+mn-lt"/>
                          </a:rPr>
                          <m:t>𝛿</m:t>
                        </m:r>
                      </m:e>
                      <m:sub>
                        <m:r>
                          <a:rPr lang="en-US" altLang="zh-CN" smtClean="0">
                            <a:latin typeface="Cambria Math" panose="02040503050406030204" pitchFamily="18" charset="0"/>
                            <a:sym typeface="+mn-lt"/>
                          </a:rPr>
                          <m:t>𝑡</m:t>
                        </m:r>
                        <m:r>
                          <a:rPr lang="en-US" altLang="zh-CN" smtClean="0">
                            <a:latin typeface="Cambria Math" panose="02040503050406030204" pitchFamily="18" charset="0"/>
                            <a:sym typeface="+mn-lt"/>
                          </a:rPr>
                          <m:t>+1</m:t>
                        </m:r>
                      </m:sub>
                    </m:sSub>
                  </m:oMath>
                </a14:m>
                <a:endParaRPr lang="en-US"/>
              </a:p>
            </p:txBody>
          </p:sp>
        </mc:Choice>
        <mc:Fallback xmlns="">
          <p:sp>
            <p:nvSpPr>
              <p:cNvPr id="3" name="备注占位符 2"/>
              <p:cNvSpPr>
                <a:spLocks noGrp="1"/>
              </p:cNvSpPr>
              <p:nvPr>
                <p:ph type="body" idx="1"/>
              </p:nvPr>
            </p:nvSpPr>
            <p:spPr/>
            <p:txBody>
              <a:bodyPr/>
              <a:lstStyle/>
              <a:p>
                <a:r>
                  <a:rPr lang="en-US" altLang="zh-CN" i="0" smtClean="0">
                    <a:latin typeface="Cambria Math" panose="02040503050406030204" pitchFamily="18" charset="0"/>
                  </a:rPr>
                  <a:t>z_𝑡</a:t>
                </a:r>
                <a:r>
                  <a:rPr lang="en-US"/>
                  <a:t> is the value before the memory cell enters the activation function, </a:t>
                </a:r>
                <a:r>
                  <a:rPr lang="zh-CN" altLang="en-US" i="0" smtClean="0">
                    <a:latin typeface="Cambria Math" panose="02040503050406030204" pitchFamily="18" charset="0"/>
                    <a:sym typeface="+mn-lt"/>
                  </a:rPr>
                  <a:t>𝛿</a:t>
                </a:r>
                <a:r>
                  <a:rPr lang="en-US" altLang="zh-CN" i="0" smtClean="0">
                    <a:latin typeface="Cambria Math" panose="02040503050406030204" pitchFamily="18" charset="0"/>
                    <a:sym typeface="+mn-lt"/>
                  </a:rPr>
                  <a:t>_</a:t>
                </a:r>
                <a:r>
                  <a:rPr lang="en-US" altLang="zh-CN" i="0">
                    <a:latin typeface="Cambria Math" panose="02040503050406030204" pitchFamily="18" charset="0"/>
                    <a:sym typeface="+mn-lt"/>
                  </a:rPr>
                  <a:t>t</a:t>
                </a:r>
                <a:r>
                  <a:rPr lang="en-US" altLang="zh-CN" i="0" smtClean="0">
                    <a:latin typeface="Cambria Math" panose="02040503050406030204" pitchFamily="18" charset="0"/>
                    <a:sym typeface="+mn-lt"/>
                  </a:rPr>
                  <a:t>=(</a:t>
                </a:r>
                <a:r>
                  <a:rPr lang="zh-CN" altLang="en-US" i="0" smtClean="0">
                    <a:latin typeface="Cambria Math" panose="02040503050406030204" pitchFamily="18" charset="0"/>
                    <a:sym typeface="+mn-lt"/>
                  </a:rPr>
                  <a:t>𝜕</a:t>
                </a:r>
                <a:r>
                  <a:rPr lang="en-US" altLang="zh-CN" i="0" smtClean="0">
                    <a:latin typeface="Cambria Math" panose="02040503050406030204" pitchFamily="18" charset="0"/>
                    <a:sym typeface="+mn-lt"/>
                  </a:rPr>
                  <a:t>𝐶_𝑡)/(</a:t>
                </a:r>
                <a:r>
                  <a:rPr lang="zh-CN" altLang="en-US" i="0" smtClean="0">
                    <a:latin typeface="Cambria Math" panose="02040503050406030204" pitchFamily="18" charset="0"/>
                    <a:sym typeface="+mn-lt"/>
                  </a:rPr>
                  <a:t>𝜕</a:t>
                </a:r>
                <a:r>
                  <a:rPr lang="en-US" altLang="zh-CN" i="0" smtClean="0">
                    <a:latin typeface="Cambria Math" panose="02040503050406030204" pitchFamily="18" charset="0"/>
                    <a:sym typeface="+mn-lt"/>
                  </a:rPr>
                  <a:t>𝑧_𝑡 )+𝑤^𝑇×𝑓_𝑡^′ (𝑧_𝑡)〖×</a:t>
                </a:r>
                <a:r>
                  <a:rPr lang="zh-CN" altLang="en-US" i="0" smtClean="0">
                    <a:latin typeface="Cambria Math" panose="02040503050406030204" pitchFamily="18" charset="0"/>
                    <a:sym typeface="+mn-lt"/>
                  </a:rPr>
                  <a:t>𝛿</a:t>
                </a:r>
                <a:r>
                  <a:rPr lang="en-US" altLang="zh-CN" i="0" smtClean="0">
                    <a:latin typeface="Cambria Math" panose="02040503050406030204" pitchFamily="18" charset="0"/>
                    <a:sym typeface="+mn-lt"/>
                  </a:rPr>
                  <a:t>〗_(𝑡+1)</a:t>
                </a:r>
                <a:endParaRPr lang="en-US"/>
              </a:p>
            </p:txBody>
          </p:sp>
        </mc:Fallback>
      </mc:AlternateContent>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325335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1464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Long short-term memory (LSTM) applies to the scenario with a large gap between the relevant information and the point where it is needed. It can connect previous information for long periods of time to the present task.</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609621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As a variant of LSTM, GRU combines the Forget Gate and the Input Gate into a single Update Gate. It mixes the cell state and hidden state and also incorporates other changes. As a popular variant, its final model is simpler than the standard LSTM model. [] indicates concatenation, * indicates element product, and· indicates matrix multiplication.</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0044654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mn-lt"/>
              </a:rPr>
              <a:t>GAN: Traditional deep generative models require Markov chains or maximum likelihood estimation (MLE), which brings a lot of probability issues difficult to compute.</a:t>
            </a:r>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4218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p:txBody>
          <a:bodyPr/>
          <a:lstStyle/>
          <a:p>
            <a:r>
              <a:rPr lang="en-US"/>
              <a:t>Let's see what a neural network is.</a:t>
            </a:r>
          </a:p>
        </p:txBody>
      </p:sp>
      <p:sp>
        <p:nvSpPr>
          <p:cNvPr id="3" name="幻灯片图像占位符 2"/>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028507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mn-lt"/>
              </a:rPr>
              <a:t>There are two kinds of models in a GAN: generative model and discriminative model. The discriminative model is used to predict the classification based on input variables. The generative model is used to randomly generate observable-data values, typically using some given hidden parameters. Example:</a:t>
            </a:r>
          </a:p>
          <a:p>
            <a:r>
              <a:rPr lang="en-US">
                <a:sym typeface="+mn-lt"/>
              </a:rPr>
              <a:t>Generative model</a:t>
            </a:r>
          </a:p>
          <a:p>
            <a:pPr lvl="1"/>
            <a:r>
              <a:rPr lang="en-US">
                <a:sym typeface="+mn-lt"/>
              </a:rPr>
              <a:t>Generates a new cat image that does not exist in the dataset with random data given.</a:t>
            </a:r>
          </a:p>
          <a:p>
            <a:r>
              <a:rPr lang="en-US">
                <a:sym typeface="+mn-lt"/>
              </a:rPr>
              <a:t>Discriminative model</a:t>
            </a:r>
          </a:p>
          <a:p>
            <a:pPr lvl="1"/>
            <a:r>
              <a:rPr lang="en-US">
                <a:sym typeface="+mn-lt"/>
              </a:rPr>
              <a:t>Discriminates the animal (whether it is a cat or not) in a given image.</a:t>
            </a:r>
          </a:p>
          <a:p>
            <a:endParaRPr lang="zh-CN" altLang="en-US" dirty="0"/>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4199970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6681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When the value function is used during training, the GAN is called minimax GAN. When [-log(D(G(z))] is used during training, the GAN is called non-saturating GAN.</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1076436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59033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71706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a:t>Random </a:t>
            </a:r>
            <a:r>
              <a:rPr lang="en-US" dirty="0" err="1"/>
              <a:t>undersampling</a:t>
            </a:r>
            <a:r>
              <a:rPr lang="en-US" dirty="0"/>
              <a:t>: Classes with sufficient observations are randomly deleted to enable significant relative ratio between the two classes. Although this method is easy to use, the deleted data packet may contain important information about the prediction class.</a:t>
            </a:r>
          </a:p>
          <a:p>
            <a:pPr lvl="1"/>
            <a:r>
              <a:rPr lang="en-US" dirty="0"/>
              <a:t>Advantage</a:t>
            </a:r>
          </a:p>
          <a:p>
            <a:pPr lvl="2"/>
            <a:r>
              <a:rPr lang="en-US" dirty="0"/>
              <a:t>It increases the running time. In addition, when the training dataset is large, a storage problem may be resolved by reducing samples.</a:t>
            </a:r>
          </a:p>
          <a:p>
            <a:pPr lvl="1"/>
            <a:r>
              <a:rPr lang="en-US" dirty="0"/>
              <a:t>Disadvantage</a:t>
            </a:r>
          </a:p>
          <a:p>
            <a:pPr lvl="2"/>
            <a:r>
              <a:rPr lang="en-US" dirty="0"/>
              <a:t>It discards potentially valuable information that is important for building a rule classifier.</a:t>
            </a:r>
          </a:p>
          <a:p>
            <a:pPr lvl="2"/>
            <a:r>
              <a:rPr lang="en-US" dirty="0"/>
              <a:t>Samples selected by random </a:t>
            </a:r>
            <a:r>
              <a:rPr lang="en-US" dirty="0" err="1"/>
              <a:t>undersampling</a:t>
            </a:r>
            <a:r>
              <a:rPr lang="en-US" dirty="0"/>
              <a:t> may have a bias. It does not accurately represent the majority. Therefore, the result for an actual test dataset is not accurate.</a:t>
            </a:r>
          </a:p>
          <a:p>
            <a:r>
              <a:rPr lang="en-US" dirty="0"/>
              <a:t>Random oversampling: For unbalanced classes, we randomly increase the number of observations by copying existing samples. Ideally, we have sufficient samples, but oversampling may lead to </a:t>
            </a:r>
            <a:r>
              <a:rPr lang="en-US" dirty="0" err="1"/>
              <a:t>overfitting</a:t>
            </a:r>
            <a:r>
              <a:rPr lang="en-US" dirty="0"/>
              <a:t> training data.</a:t>
            </a:r>
          </a:p>
          <a:p>
            <a:pPr lvl="1"/>
            <a:r>
              <a:rPr lang="en-US" dirty="0"/>
              <a:t>Advantage</a:t>
            </a:r>
          </a:p>
          <a:p>
            <a:pPr lvl="2"/>
            <a:r>
              <a:rPr lang="en-US" dirty="0"/>
              <a:t>It does not cause information loss.</a:t>
            </a:r>
          </a:p>
          <a:p>
            <a:pPr lvl="2"/>
            <a:r>
              <a:rPr lang="en-US" dirty="0"/>
              <a:t>It outperforms </a:t>
            </a:r>
            <a:r>
              <a:rPr lang="en-US" dirty="0" err="1"/>
              <a:t>undersampling</a:t>
            </a:r>
            <a:r>
              <a:rPr lang="en-US" dirty="0"/>
              <a:t>.</a:t>
            </a:r>
          </a:p>
          <a:p>
            <a:pPr lvl="1"/>
            <a:r>
              <a:rPr lang="en-US" dirty="0"/>
              <a:t>Disadvantage</a:t>
            </a:r>
          </a:p>
          <a:p>
            <a:pPr lvl="2"/>
            <a:r>
              <a:rPr lang="en-US" dirty="0"/>
              <a:t>It increases the likelihood of </a:t>
            </a:r>
            <a:r>
              <a:rPr lang="en-US" dirty="0" err="1"/>
              <a:t>overfitting</a:t>
            </a:r>
            <a:r>
              <a:rPr lang="en-US" dirty="0"/>
              <a:t> because of the replication of minority class event.</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3071369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7" y="728663"/>
            <a:ext cx="5580063" cy="8990778"/>
          </a:xfrm>
        </p:spPr>
        <p:txBody>
          <a:bodyPr/>
          <a:lstStyle/>
          <a:p>
            <a:r>
              <a:rPr lang="en-US" dirty="0"/>
              <a:t>Synthetic Minority Oversampling Technique (SMOTE) — This technique requires us to obtain observations of the unbalanced classes using a synthetic method, which is similar to the existing k-NN method. The question is what we can do when the number of observations for a class is extremely small. For example, we want to identify a rare species with the picture classification method, but we may have only one picture of this rare species. This technique can be used to avoid </a:t>
            </a:r>
            <a:r>
              <a:rPr lang="en-US" dirty="0" err="1"/>
              <a:t>overfitting</a:t>
            </a:r>
            <a:r>
              <a:rPr lang="en-US" dirty="0"/>
              <a:t> — when we copy minority class instances directly and add them to the main dataset. Take a data subset from a minority class as an instance, and then create similar synthesized instances. These synthesized instances are added to the original dataset. The new dataset is used as a sample to train the classification model.</a:t>
            </a:r>
          </a:p>
          <a:p>
            <a:pPr lvl="1"/>
            <a:r>
              <a:rPr lang="en-US" dirty="0"/>
              <a:t>Advantage</a:t>
            </a:r>
          </a:p>
          <a:p>
            <a:pPr lvl="2"/>
            <a:r>
              <a:rPr lang="en-US" dirty="0"/>
              <a:t>The problem of </a:t>
            </a:r>
            <a:r>
              <a:rPr lang="en-US" dirty="0" err="1"/>
              <a:t>overfitting</a:t>
            </a:r>
            <a:r>
              <a:rPr lang="en-US" dirty="0"/>
              <a:t> can be alleviated by using a synthetic sample generated by random sampling instead of a copy of an instance.</a:t>
            </a:r>
          </a:p>
          <a:p>
            <a:pPr lvl="2"/>
            <a:r>
              <a:rPr lang="en-US" dirty="0"/>
              <a:t>It does not cause loss of valuable information.</a:t>
            </a:r>
          </a:p>
          <a:p>
            <a:pPr lvl="1"/>
            <a:r>
              <a:rPr lang="en-US" dirty="0"/>
              <a:t>Disadvantage</a:t>
            </a:r>
          </a:p>
          <a:p>
            <a:pPr lvl="2"/>
            <a:r>
              <a:rPr lang="en-US" dirty="0"/>
              <a:t>When generating a synthetic instance, SMOTE does not take into account adjacent instances from other classes. This results in an increase in class overlap and causes additional noise.</a:t>
            </a:r>
          </a:p>
          <a:p>
            <a:pPr lvl="2"/>
            <a:r>
              <a:rPr lang="en-US" dirty="0"/>
              <a:t>SMOTE is not very effective for high-dimensional data.</a:t>
            </a:r>
          </a:p>
        </p:txBody>
      </p:sp>
    </p:spTree>
    <p:extLst>
      <p:ext uri="{BB962C8B-B14F-4D97-AF65-F5344CB8AC3E}">
        <p14:creationId xmlns:p14="http://schemas.microsoft.com/office/powerpoint/2010/main" val="79400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1525" y="766763"/>
            <a:ext cx="5500688" cy="3094037"/>
          </a:xfrm>
        </p:spPr>
      </p:sp>
      <p:sp>
        <p:nvSpPr>
          <p:cNvPr id="3" name="备注占位符 2"/>
          <p:cNvSpPr>
            <a:spLocks noGrp="1"/>
          </p:cNvSpPr>
          <p:nvPr>
            <p:ph type="body" idx="1"/>
          </p:nvPr>
        </p:nvSpPr>
        <p:spPr/>
        <p:txBody>
          <a:bodyPr/>
          <a:lstStyle/>
          <a:p>
            <a:r>
              <a:rPr lang="en-US" sz="1200" b="0" i="0">
                <a:solidFill>
                  <a:schemeClr val="tx1"/>
                </a:solidFill>
                <a:latin typeface="Huawei Sans" panose="020C0503030203020204" pitchFamily="34" charset="0"/>
                <a:ea typeface="+mn-ea"/>
                <a:cs typeface="+mn-cs"/>
              </a:rPr>
              <a:t>(It is assumed that each layer has only one neuron and for each layer, the activation function is a sigmoid function.)</a:t>
            </a:r>
          </a:p>
        </p:txBody>
      </p:sp>
    </p:spTree>
    <p:extLst>
      <p:ext uri="{BB962C8B-B14F-4D97-AF65-F5344CB8AC3E}">
        <p14:creationId xmlns:p14="http://schemas.microsoft.com/office/powerpoint/2010/main" val="2611285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dirty="0"/>
                  <a:t>This problem occurs when the value of w is large. However, this problem seldom occurs when the sigmoid activation function is used because </a:t>
                </a:r>
                <a14:m>
                  <m:oMath xmlns:m="http://schemas.openxmlformats.org/officeDocument/2006/math">
                    <m:sSup>
                      <m:sSupPr>
                        <m:ctrlPr>
                          <a:rPr lang="en-US" altLang="zh-CN" i="1" smtClean="0">
                            <a:latin typeface="Cambria Math" panose="02040503050406030204" pitchFamily="18" charset="0"/>
                          </a:rPr>
                        </m:ctrlPr>
                      </m:sSupPr>
                      <m:e>
                        <m:r>
                          <a:rPr lang="zh-CN" altLang="en-US" smtClean="0">
                            <a:latin typeface="Cambria Math" panose="02040503050406030204" pitchFamily="18" charset="0"/>
                          </a:rPr>
                          <m:t>𝜎</m:t>
                        </m:r>
                      </m:e>
                      <m:sup>
                        <m:r>
                          <a:rPr lang="en-US" altLang="zh-CN" smtClean="0">
                            <a:latin typeface="Cambria Math" panose="02040503050406030204" pitchFamily="18" charset="0"/>
                          </a:rPr>
                          <m:t>′</m:t>
                        </m:r>
                      </m:sup>
                    </m:sSup>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𝑧</m:t>
                        </m:r>
                      </m:e>
                    </m:d>
                  </m:oMath>
                </a14:m>
                <a:r>
                  <a:rPr lang="en-US" dirty="0"/>
                  <a:t> is a</a:t>
                </a:r>
              </a:p>
              <a:p>
                <a:r>
                  <a:rPr lang="en-US" dirty="0"/>
                  <a:t>Gradient clipping is proposed for the exploding gradient problem. A gradient clipping threshold is set. When being updated, if the gradient exceeds the threshold, the gradient is forcibly limited within the range. This prevents the exploding gradient problem.</a:t>
                </a:r>
              </a:p>
              <a:p>
                <a:r>
                  <a:rPr lang="en-US" dirty="0"/>
                  <a:t>Another approach for resolving the exploding gradient problem is weight regularization, among which l1 regularization and l2 regularization are commonly used. APIs in each deep learning framework may use regularization. For example, in </a:t>
                </a:r>
                <a:r>
                  <a:rPr lang="en-US" dirty="0" err="1"/>
                  <a:t>TensorFlow</a:t>
                </a:r>
                <a:r>
                  <a:rPr lang="en-US" dirty="0"/>
                  <a:t>, if regularization parameters have been set during network setup, you can directly calculate the regularization loss by calling the following code.</a:t>
                </a:r>
              </a:p>
              <a:p>
                <a:r>
                  <a:rPr lang="en-US" dirty="0" err="1"/>
                  <a:t>ReLU</a:t>
                </a:r>
                <a:r>
                  <a:rPr lang="en-US" dirty="0"/>
                  <a:t>: Its idea is simple. If the derivative of the activation function is 1, the vanishing gradient or exploding gradient problem will not occur. That's why the </a:t>
                </a:r>
                <a:r>
                  <a:rPr lang="en-US" dirty="0" err="1"/>
                  <a:t>ReLU</a:t>
                </a:r>
                <a:r>
                  <a:rPr lang="en-US" dirty="0"/>
                  <a:t> is developed.</a:t>
                </a:r>
              </a:p>
              <a:p>
                <a:r>
                  <a:rPr lang="en-US" dirty="0"/>
                  <a:t>For LSTM, the vanishing gradient problem does not easily occur thanks to the complex gates inside the LSTM. As shown in the following figure, LSTM can "remember" the "residual memory" of the previous training based on the internal gates when it is being updated. Therefore, it is often used in generative text. Currently, there is also CNN-based LSTM. Try it if you are interested.</a:t>
                </a:r>
              </a:p>
            </p:txBody>
          </p:sp>
        </mc:Choice>
        <mc:Fallback xmlns="">
          <p:sp>
            <p:nvSpPr>
              <p:cNvPr id="3" name="备注占位符 2"/>
              <p:cNvSpPr>
                <a:spLocks noGrp="1"/>
              </p:cNvSpPr>
              <p:nvPr>
                <p:ph type="body" idx="1"/>
              </p:nvPr>
            </p:nvSpPr>
            <p:spPr/>
            <p:txBody>
              <a:bodyPr/>
              <a:lstStyle/>
              <a:p>
                <a:r>
                  <a:rPr lang="en-US" dirty="0" smtClean="0"/>
                  <a:t>This problem occurs when the value of w is large. However, this </a:t>
                </a:r>
                <a:r>
                  <a:rPr lang="en-US" dirty="0"/>
                  <a:t>problem seldom occurs when the sigmoid activation function is used because </a:t>
                </a:r>
                <a:r>
                  <a:rPr lang="zh-CN" altLang="en-US" i="0" smtClean="0">
                    <a:latin typeface="Cambria Math" panose="02040503050406030204" pitchFamily="18" charset="0"/>
                  </a:rPr>
                  <a:t>𝜎</a:t>
                </a:r>
                <a:r>
                  <a:rPr lang="en-US" altLang="zh-CN" i="0" smtClean="0">
                    <a:latin typeface="Cambria Math" panose="02040503050406030204" pitchFamily="18" charset="0"/>
                  </a:rPr>
                  <a:t>^′ (𝑧)</a:t>
                </a:r>
                <a:r>
                  <a:rPr lang="en-US" dirty="0"/>
                  <a:t> is </a:t>
                </a:r>
                <a:r>
                  <a:rPr lang="en-US" dirty="0" smtClean="0"/>
                  <a:t>a</a:t>
                </a:r>
                <a:endParaRPr lang="en-US" dirty="0"/>
              </a:p>
              <a:p>
                <a:r>
                  <a:rPr lang="en-US" dirty="0"/>
                  <a:t>Gradient clipping is proposed for the exploding gradient problem. A gradient clipping threshold is set. When being updated, if the gradient exceeds the threshold, the gradient is forcibly limited within the range. This prevents the exploding gradient problem.</a:t>
                </a:r>
              </a:p>
              <a:p>
                <a:r>
                  <a:rPr lang="en-US" dirty="0"/>
                  <a:t>Another approach for resolving the exploding gradient problem is weight regularization, among which l1 regularization and l2 regularization are commonly used. APIs in each deep learning framework may use regularization. For example, in </a:t>
                </a:r>
                <a:r>
                  <a:rPr lang="en-US" dirty="0" err="1"/>
                  <a:t>TensorFlow</a:t>
                </a:r>
                <a:r>
                  <a:rPr lang="en-US" dirty="0"/>
                  <a:t>, if regularization parameters have been set during network setup, you can directly calculate the regularization loss by calling the following code.</a:t>
                </a:r>
              </a:p>
              <a:p>
                <a:r>
                  <a:rPr lang="en-US" dirty="0" err="1"/>
                  <a:t>ReLU</a:t>
                </a:r>
                <a:r>
                  <a:rPr lang="en-US" dirty="0"/>
                  <a:t>: Its idea is simple. If the derivative of the activation function is 1, the vanishing gradient or exploding gradient problem will not occur. That's why the </a:t>
                </a:r>
                <a:r>
                  <a:rPr lang="en-US" dirty="0" err="1"/>
                  <a:t>ReLU</a:t>
                </a:r>
                <a:r>
                  <a:rPr lang="en-US" dirty="0"/>
                  <a:t> is developed.</a:t>
                </a:r>
              </a:p>
              <a:p>
                <a:r>
                  <a:rPr lang="en-US" dirty="0"/>
                  <a:t>For LSTM, the vanishing gradient problem does not easily occur thanks to the complex gates inside the LSTM. As shown in the following figure, LSTM can "remember" the "residual memory" of the previous training based on the internal gates when it is being updated. Therefore, it is often used in generative text. Currently, there is also CNN-based LSTM. Try it if you are interested.</a:t>
                </a:r>
              </a:p>
            </p:txBody>
          </p:sp>
        </mc:Fallback>
      </mc:AlternateContent>
      <p:sp>
        <p:nvSpPr>
          <p:cNvPr id="9" name="幻灯片图像占位符 8"/>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4153266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1525" y="766763"/>
            <a:ext cx="5500688" cy="3094037"/>
          </a:xfrm>
        </p:spPr>
      </p:sp>
      <p:sp>
        <p:nvSpPr>
          <p:cNvPr id="3" name="备注占位符 2"/>
          <p:cNvSpPr>
            <a:spLocks noGrp="1"/>
          </p:cNvSpPr>
          <p:nvPr>
            <p:ph type="body" idx="1"/>
          </p:nvPr>
        </p:nvSpPr>
        <p:spPr/>
        <p:txBody>
          <a:bodyPr/>
          <a:lstStyle/>
          <a:p>
            <a:r>
              <a:rPr lang="en-US" dirty="0" err="1"/>
              <a:t>Overfitting</a:t>
            </a:r>
            <a:r>
              <a:rPr lang="en-US" dirty="0"/>
              <a:t> causes: insufficient data and complex model</a:t>
            </a:r>
          </a:p>
          <a:p>
            <a:pPr marL="180000" lvl="1">
              <a:buFont typeface="Huawei Sans" panose="020C0503030203020204" pitchFamily="34" charset="0"/>
              <a:buChar char="•"/>
            </a:pPr>
            <a:r>
              <a:rPr lang="en-US" dirty="0"/>
              <a:t>More data: Obtain more data from the data source to achieve data augmentation.</a:t>
            </a:r>
            <a:br>
              <a:rPr lang="en-US" dirty="0"/>
            </a:br>
            <a:r>
              <a:rPr lang="en-US" dirty="0"/>
              <a:t>Proper model: Reduce the number of network layers and neurons can limit the fitting capability of the network.</a:t>
            </a:r>
            <a:br>
              <a:rPr lang="en-US" dirty="0"/>
            </a:br>
            <a:r>
              <a:rPr lang="en-US" dirty="0"/>
              <a:t>Dropout;</a:t>
            </a:r>
            <a:br>
              <a:rPr lang="en-US" sz="1200" b="0" dirty="0">
                <a:solidFill>
                  <a:schemeClr val="tx1"/>
                </a:solidFill>
                <a:latin typeface="Huawei Sans" panose="020C0503030203020204" pitchFamily="34" charset="0"/>
                <a:ea typeface="+mn-ea"/>
                <a:cs typeface="+mn-cs"/>
              </a:rPr>
            </a:br>
            <a:r>
              <a:rPr lang="en-US" dirty="0"/>
              <a:t>Regularization: The weight increase is restricted during training. </a:t>
            </a:r>
          </a:p>
          <a:p>
            <a:pPr marL="180000" lvl="1">
              <a:buFont typeface="Huawei Sans" panose="020C0503030203020204" pitchFamily="34" charset="0"/>
              <a:buChar char="•"/>
            </a:pPr>
            <a:r>
              <a:rPr lang="en-US" dirty="0"/>
              <a:t>Limit the training time. Pass the evaluation test. </a:t>
            </a:r>
          </a:p>
          <a:p>
            <a:pPr marL="180000" lvl="1">
              <a:buFont typeface="Huawei Sans" panose="020C0503030203020204" pitchFamily="34" charset="0"/>
              <a:buChar char="•"/>
            </a:pPr>
            <a:r>
              <a:rPr lang="en-US" dirty="0"/>
              <a:t>Increase the noise: Input + Weight (Gaussian initialization)</a:t>
            </a:r>
          </a:p>
          <a:p>
            <a:pPr marL="180000" lvl="1">
              <a:buFont typeface="Huawei Sans" panose="020C0503030203020204" pitchFamily="34" charset="0"/>
              <a:buChar char="•"/>
            </a:pPr>
            <a:r>
              <a:rPr lang="en-US" dirty="0"/>
              <a:t>Data </a:t>
            </a:r>
            <a:r>
              <a:rPr lang="en-US" dirty="0" err="1"/>
              <a:t>data</a:t>
            </a:r>
            <a:r>
              <a:rPr lang="en-US" dirty="0"/>
              <a:t> cleansing/pruning: Rectify or delete incorrect labels.</a:t>
            </a:r>
          </a:p>
          <a:p>
            <a:r>
              <a:rPr lang="en-US" dirty="0"/>
              <a:t>Multiple models: Bagging uses diverse models to fit training sets of different parts. Boosting uses only simple neural networks.</a:t>
            </a:r>
          </a:p>
          <a:p>
            <a:r>
              <a:rPr lang="en-US" dirty="0"/>
              <a:t>L1 and L2 regularization: Penalty terms are introduced to solve the problem of excessive parameters in the model based on the Occam's Razor principle. In deep learning, L1 tends to generate a small number of features, and other features are all 0 to increase network </a:t>
            </a:r>
            <a:r>
              <a:rPr lang="en-US" dirty="0" err="1"/>
              <a:t>sparsity</a:t>
            </a:r>
            <a:r>
              <a:rPr lang="en-US" dirty="0"/>
              <a:t>. L2 selects more features, which are close to 0 to prevent </a:t>
            </a:r>
            <a:r>
              <a:rPr lang="en-US" dirty="0" err="1"/>
              <a:t>overfitting</a:t>
            </a:r>
            <a:r>
              <a:rPr lang="en-US" dirty="0"/>
              <a:t>. The neural network requires neurons at each layer to extract meaningful features as much as possible. Therefore, L2 regularization is applied more widely.</a:t>
            </a:r>
          </a:p>
          <a:p>
            <a:endParaRPr lang="zh-CN" altLang="en-US" dirty="0"/>
          </a:p>
        </p:txBody>
      </p:sp>
    </p:spTree>
    <p:extLst>
      <p:ext uri="{BB962C8B-B14F-4D97-AF65-F5344CB8AC3E}">
        <p14:creationId xmlns:p14="http://schemas.microsoft.com/office/powerpoint/2010/main" val="259570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lang="en-US" dirty="0"/>
              <a:t>Development history of neural networks (milestones of deep learning):</a:t>
            </a:r>
          </a:p>
          <a:p>
            <a:pPr>
              <a:lnSpc>
                <a:spcPct val="100000"/>
              </a:lnSpc>
            </a:pPr>
            <a:r>
              <a:rPr lang="en-US" dirty="0"/>
              <a:t>Budding neural network (1958–1969)</a:t>
            </a:r>
          </a:p>
          <a:p>
            <a:pPr lvl="1">
              <a:lnSpc>
                <a:spcPct val="100000"/>
              </a:lnSpc>
            </a:pPr>
            <a:r>
              <a:rPr lang="en-US" dirty="0"/>
              <a:t>In 1958, Frank Rosenblatt invented the perceptron algorithm.</a:t>
            </a:r>
          </a:p>
          <a:p>
            <a:pPr lvl="1">
              <a:lnSpc>
                <a:spcPct val="100000"/>
              </a:lnSpc>
            </a:pPr>
            <a:r>
              <a:rPr lang="en-US" dirty="0"/>
              <a:t>In 1969, Marvin </a:t>
            </a:r>
            <a:r>
              <a:rPr lang="en-US" dirty="0" err="1"/>
              <a:t>Minsky</a:t>
            </a:r>
            <a:r>
              <a:rPr lang="en-US" dirty="0"/>
              <a:t>, pioneer of artificial intelligence in the US, questioned that the perceptron could handle only linear classification problems and failed to classify even the simplest XOR problems. The research on the perceptron was doomed to failure.</a:t>
            </a:r>
          </a:p>
          <a:p>
            <a:pPr>
              <a:lnSpc>
                <a:spcPct val="100000"/>
              </a:lnSpc>
            </a:pPr>
            <a:r>
              <a:rPr lang="en-US" dirty="0"/>
              <a:t>Developing neural network (1986–1998)</a:t>
            </a:r>
          </a:p>
          <a:p>
            <a:pPr lvl="1">
              <a:lnSpc>
                <a:spcPct val="100000"/>
              </a:lnSpc>
            </a:pPr>
            <a:r>
              <a:rPr lang="en-US" dirty="0"/>
              <a:t>The second-generation neural network: In 1986, G. E. Hinton, a deep learning expert, developed a BP algorithm suitable for multilayer perceptron (MLP) and used Sigmoid for non-linear mapping, which solved the problem of non-linear classification and learning.</a:t>
            </a:r>
          </a:p>
          <a:p>
            <a:pPr lvl="1">
              <a:lnSpc>
                <a:spcPct val="100000"/>
              </a:lnSpc>
            </a:pPr>
            <a:r>
              <a:rPr lang="en-US" dirty="0"/>
              <a:t>Universal approximation theorem: In 1989, Robert Hecht-Nielsen proved that a continuous function f in any closed interval could be approximated by a BP network containing a hidden layer.</a:t>
            </a:r>
          </a:p>
          <a:p>
            <a:pPr>
              <a:lnSpc>
                <a:spcPct val="100000"/>
              </a:lnSpc>
            </a:pPr>
            <a:r>
              <a:rPr lang="en-US" dirty="0"/>
              <a:t>Emerging neural network (since 2006)</a:t>
            </a:r>
          </a:p>
          <a:p>
            <a:pPr lvl="1">
              <a:lnSpc>
                <a:spcPct val="100000"/>
              </a:lnSpc>
            </a:pPr>
            <a:r>
              <a:rPr lang="en-US" dirty="0"/>
              <a:t>Year 2006 is the first year of deep learning. In 2006, Hinton proposed a solution to the vanishing gradient problem in the deep neural network training: weight initialization for unsupervised </a:t>
            </a:r>
            <a:r>
              <a:rPr lang="en-US" dirty="0" err="1"/>
              <a:t>pre-training+weight</a:t>
            </a:r>
            <a:r>
              <a:rPr lang="en-US" dirty="0"/>
              <a:t> adjustment for supervised training.</a:t>
            </a:r>
          </a:p>
          <a:p>
            <a:pPr lvl="1">
              <a:lnSpc>
                <a:spcPct val="100000"/>
              </a:lnSpc>
            </a:pPr>
            <a:r>
              <a:rPr lang="en-US" dirty="0"/>
              <a:t>In 2012, CNN neural network of Hinton's team overwhelmed other methods and won the first prize in the top image recognition competition </a:t>
            </a:r>
            <a:r>
              <a:rPr lang="en-US" dirty="0" err="1"/>
              <a:t>ImageNet</a:t>
            </a:r>
            <a:r>
              <a:rPr lang="en-US" dirty="0"/>
              <a:t>, setting off an upsurge of deep learning.</a:t>
            </a:r>
          </a:p>
          <a:p>
            <a:pPr lvl="1">
              <a:lnSpc>
                <a:spcPct val="100000"/>
              </a:lnSpc>
            </a:pPr>
            <a:r>
              <a:rPr lang="en-US" dirty="0"/>
              <a:t>In 2016, the deep learning AI program </a:t>
            </a:r>
            <a:r>
              <a:rPr lang="en-US" dirty="0" err="1"/>
              <a:t>AlphaGo</a:t>
            </a:r>
            <a:r>
              <a:rPr lang="en-US" dirty="0"/>
              <a:t> developed by Google beat the Go world champion Lee </a:t>
            </a:r>
            <a:r>
              <a:rPr lang="en-US" dirty="0" err="1"/>
              <a:t>Sedol</a:t>
            </a:r>
            <a:r>
              <a:rPr lang="en-US" dirty="0"/>
              <a:t> who is a player of 9 </a:t>
            </a:r>
            <a:r>
              <a:rPr lang="en-US" dirty="0" err="1"/>
              <a:t>dan</a:t>
            </a:r>
            <a:r>
              <a:rPr lang="en-US" dirty="0"/>
              <a:t> rank, further promoting the popularity of deep learning.</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9173615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7" y="728663"/>
            <a:ext cx="5580063" cy="8990778"/>
          </a:xfrm>
        </p:spPr>
        <p:txBody>
          <a:bodyPr/>
          <a:lstStyle/>
          <a:p>
            <a:r>
              <a:rPr lang="en-US" dirty="0"/>
              <a:t>Dropout: The most common regularization technique in deep learning is dropout, which randomly discards some neurons.</a:t>
            </a:r>
          </a:p>
          <a:p>
            <a:r>
              <a:rPr lang="en-US" dirty="0"/>
              <a:t>Data augmentation: For example, the original image is flipped, translated, and stretched, so that the training dataset of the model is augmented. Data augmentation is a necessary step of deep learning. It is generally effective to improve the generalization capability of models. However, you only need to double the original data volume through data augmentation. However, the increase by 10 times by 100 times only increases the training time, while the generalization capability of the models will no longer be improved.</a:t>
            </a:r>
          </a:p>
          <a:p>
            <a:r>
              <a:rPr lang="en-US" dirty="0"/>
              <a:t>Early stopping: A model stops at an approximate time point of training. For example, if no improvement can be achieved by continuous training or several consecutive rounds of training, early stopping is performed. This can avoid the problem that only indicators of the training set are improved while indicators of the test set are degraded.</a:t>
            </a:r>
          </a:p>
          <a:p>
            <a:r>
              <a:rPr lang="en-US" dirty="0"/>
              <a:t>Batch normalization (BN): A regularization layer that adjusts the weights of neurons to standard normal distribution is added between layers of the convolutional neural network. In this way, training at each layer starts from a similar start point, and the weights are stretched, which is equivalent to feature stretching and to data augmentation at the input layer. Note that the normalization layer does not need to be trained.</a:t>
            </a:r>
          </a:p>
          <a:p>
            <a:endParaRPr lang="zh-CN" altLang="en-US" dirty="0"/>
          </a:p>
        </p:txBody>
      </p:sp>
    </p:spTree>
    <p:extLst>
      <p:ext uri="{BB962C8B-B14F-4D97-AF65-F5344CB8AC3E}">
        <p14:creationId xmlns:p14="http://schemas.microsoft.com/office/powerpoint/2010/main" val="15435144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39700" y="768350"/>
            <a:ext cx="6823075" cy="3838575"/>
          </a:xfrm>
          <a:prstGeom prst="rect">
            <a:avLst/>
          </a:prstGeom>
          <a:ln/>
        </p:spPr>
      </p:sp>
      <p:sp>
        <p:nvSpPr>
          <p:cNvPr id="134147" name="Rectangle 3"/>
          <p:cNvSpPr>
            <a:spLocks noGrp="1" noChangeArrowheads="1"/>
          </p:cNvSpPr>
          <p:nvPr>
            <p:ph type="body" idx="1"/>
          </p:nvPr>
        </p:nvSpPr>
        <p:spPr>
          <a:noFill/>
          <a:ln w="9525">
            <a:noFill/>
            <a:miter lim="800000"/>
            <a:headEnd/>
            <a:tailEnd/>
          </a:ln>
          <a:effectLst/>
        </p:spPr>
        <p:txBody>
          <a:bodyPr vert="horz" wrap="square" lIns="96791" tIns="48396" rIns="96791" bIns="48396" numCol="1" anchor="t" anchorCtr="0" compatLnSpc="1">
            <a:prstTxWarp prst="textNoShape">
              <a:avLst/>
            </a:prstTxWarp>
            <a:noAutofit/>
          </a:bodyPr>
          <a:lstStyle/>
          <a:p>
            <a:pPr>
              <a:defRPr/>
            </a:pPr>
            <a:endParaRPr lang="zh-CN" altLang="zh-CN" dirty="0"/>
          </a:p>
        </p:txBody>
      </p:sp>
    </p:spTree>
    <p:extLst>
      <p:ext uri="{BB962C8B-B14F-4D97-AF65-F5344CB8AC3E}">
        <p14:creationId xmlns:p14="http://schemas.microsoft.com/office/powerpoint/2010/main" val="981709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备注占位符 4"/>
          <p:cNvSpPr>
            <a:spLocks noGrp="1"/>
          </p:cNvSpPr>
          <p:nvPr>
            <p:ph type="body" idx="1"/>
          </p:nvPr>
        </p:nvSpPr>
        <p:spPr/>
        <p:txBody>
          <a:bodyPr/>
          <a:lstStyle/>
          <a:p>
            <a:r>
              <a:rPr lang="en-US"/>
              <a:t>First, let's take a look at the simplest neural network — single-layer perceptron.</a:t>
            </a:r>
          </a:p>
          <a:p>
            <a:r>
              <a:rPr lang="en-US"/>
              <a:t>In 1958, Frank Rosenblatt invented the perceptron algorithm. Such an algorithm coexisted with machine learning for more than a decade.</a:t>
            </a:r>
          </a:p>
          <a:p>
            <a:r>
              <a:rPr lang="en-US"/>
              <a:t>In 1969, Marvin Minsky, pioneer of artificial intelligence in the US, questioned that the perceptron could handle only linear classification problems and failed to classify even the simplest XOR problems. The research on the perceptron was doomed to failure.</a:t>
            </a:r>
          </a:p>
        </p:txBody>
      </p:sp>
      <p:sp>
        <p:nvSpPr>
          <p:cNvPr id="3" name="幻灯片图像占位符 2"/>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67552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764DE79-268F-4C1A-8933-263129D2AF90}" type="datetimeFigureOut">
              <a:rPr lang="en-US" smtClean="0"/>
              <a:t>1/27/2023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4581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732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24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0503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81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00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159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885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2000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1749" y="0"/>
            <a:ext cx="2100251" cy="1484784"/>
          </a:xfrm>
          <a:prstGeom prst="rect">
            <a:avLst/>
          </a:prstGeom>
          <a:blipFill>
            <a:blip r:embed="rId3"/>
            <a:stretch>
              <a:fillRect/>
            </a:stretch>
          </a:blipFill>
        </p:spPr>
      </p:pic>
    </p:spTree>
    <p:extLst>
      <p:ext uri="{BB962C8B-B14F-4D97-AF65-F5344CB8AC3E}">
        <p14:creationId xmlns:p14="http://schemas.microsoft.com/office/powerpoint/2010/main" val="142617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4#目标">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kumimoji="0" lang="en-US" altLang="zh-CN" sz="2200" b="0" i="0" u="none" strike="noStrike" kern="0" cap="none" spc="0" normalizeH="0" baseline="0" noProof="0" smtClean="0">
                <a:ln>
                  <a:noFill/>
                </a:ln>
                <a:solidFill>
                  <a:srgbClr val="000000"/>
                </a:solidFill>
                <a:effectLst/>
                <a:uLnTx/>
                <a:uFillTx/>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3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2576346" cy="707886"/>
          </a:xfrm>
          <a:prstGeom prst="rect">
            <a:avLst/>
          </a:prstGeom>
          <a:noFill/>
        </p:spPr>
        <p:txBody>
          <a:bodyPr wrap="none" rtlCol="0">
            <a:spAutoFit/>
          </a:bodyPr>
          <a:lstStyle/>
          <a:p>
            <a:pPr lvl="0" fontAlgn="ctr"/>
            <a:r>
              <a:rPr lang="en-US" altLang="zh-CN" sz="400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Objectives</a:t>
            </a:r>
          </a:p>
        </p:txBody>
      </p:sp>
    </p:spTree>
    <p:extLst>
      <p:ext uri="{BB962C8B-B14F-4D97-AF65-F5344CB8AC3E}">
        <p14:creationId xmlns:p14="http://schemas.microsoft.com/office/powerpoint/2010/main" val="261272134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15855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5#目录">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01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2252540" cy="7078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algn="l" defTabSz="1001624" eaLnBrk="0" fontAlgn="ctr" hangingPunct="0"/>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Tree>
    <p:extLst>
      <p:ext uri="{BB962C8B-B14F-4D97-AF65-F5344CB8AC3E}">
        <p14:creationId xmlns:p14="http://schemas.microsoft.com/office/powerpoint/2010/main" val="408889665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p:spPr>
        <p:txBody>
          <a:bodyPr lIns="0" tIns="0" rIns="0" bIns="0" anchor="t">
            <a:normAutofit/>
          </a:bodyPr>
          <a:lstStyle>
            <a:lvl1pPr>
              <a:defRPr lang="zh-CN" altLang="en-US" baseline="0" dirty="0">
                <a:solidFill>
                  <a:schemeClr val="bg1"/>
                </a:solidFill>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9" name="文本占位符 6"/>
          <p:cNvSpPr>
            <a:spLocks noGrp="1"/>
          </p:cNvSpPr>
          <p:nvPr>
            <p:ph type="body" sz="quarter" idx="10" hasCustomPrompt="1"/>
          </p:nvPr>
        </p:nvSpPr>
        <p:spPr>
          <a:xfrm>
            <a:off x="731838" y="1052514"/>
            <a:ext cx="10728326" cy="4875042"/>
          </a:xfrm>
          <a:prstGeom prst="rect">
            <a:avLst/>
          </a:prstGeom>
        </p:spPr>
        <p:txBody>
          <a:bodyPr anchor="t"/>
          <a:lstStyle>
            <a:lvl1pPr algn="l"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3902136623"/>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p:spPr>
        <p:txBody>
          <a:bodyPr lIns="0" tIns="0" rIns="0" bIns="0" anchor="t">
            <a:normAutofit/>
          </a:bodyPr>
          <a:lstStyle>
            <a:lvl1pPr>
              <a:defRPr lang="zh-CN" altLang="en-US" baseline="0" dirty="0">
                <a:solidFill>
                  <a:schemeClr val="bg1"/>
                </a:solidFill>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Tree>
    <p:extLst>
      <p:ext uri="{BB962C8B-B14F-4D97-AF65-F5344CB8AC3E}">
        <p14:creationId xmlns:p14="http://schemas.microsoft.com/office/powerpoint/2010/main" val="603254177"/>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6762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620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467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859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3128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708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0337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18464808"/>
      </p:ext>
    </p:extLst>
  </p:cSld>
  <p:clrMap bg1="dk1" tx1="lt1" bg2="dk2" tx2="lt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16.wmf"/><Relationship Id="rId4" Type="http://schemas.openxmlformats.org/officeDocument/2006/relationships/image" Target="../media/image40.png"/><Relationship Id="rId9"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18.wmf"/><Relationship Id="rId7"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17.wmf"/><Relationship Id="rId5" Type="http://schemas.openxmlformats.org/officeDocument/2006/relationships/oleObject" Target="../embeddings/oleObject2.bin"/><Relationship Id="rId10" Type="http://schemas.openxmlformats.org/officeDocument/2006/relationships/image" Target="../media/image19.wmf"/><Relationship Id="rId4" Type="http://schemas.openxmlformats.org/officeDocument/2006/relationships/image" Target="../media/image48.pn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7"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34.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image" Target="../media/image81.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1.xml"/><Relationship Id="rId5" Type="http://schemas.openxmlformats.org/officeDocument/2006/relationships/image" Target="../media/image48.w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1.xml"/><Relationship Id="rId5" Type="http://schemas.openxmlformats.org/officeDocument/2006/relationships/image" Target="../media/image50.w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52.gi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65.wmf"/><Relationship Id="rId18" Type="http://schemas.openxmlformats.org/officeDocument/2006/relationships/oleObject" Target="../embeddings/oleObject18.bin"/><Relationship Id="rId3" Type="http://schemas.openxmlformats.org/officeDocument/2006/relationships/image" Target="../media/image60.png"/><Relationship Id="rId7" Type="http://schemas.openxmlformats.org/officeDocument/2006/relationships/image" Target="../media/image62.wmf"/><Relationship Id="rId12" Type="http://schemas.openxmlformats.org/officeDocument/2006/relationships/oleObject" Target="../embeddings/oleObject15.bin"/><Relationship Id="rId17" Type="http://schemas.openxmlformats.org/officeDocument/2006/relationships/image" Target="../media/image67.wmf"/><Relationship Id="rId2" Type="http://schemas.openxmlformats.org/officeDocument/2006/relationships/notesSlide" Target="../notesSlides/notesSlide58.xml"/><Relationship Id="rId16" Type="http://schemas.openxmlformats.org/officeDocument/2006/relationships/oleObject" Target="../embeddings/oleObject17.bin"/><Relationship Id="rId1" Type="http://schemas.openxmlformats.org/officeDocument/2006/relationships/slideLayout" Target="../slideLayouts/slideLayout21.xml"/><Relationship Id="rId6" Type="http://schemas.openxmlformats.org/officeDocument/2006/relationships/oleObject" Target="../embeddings/oleObject12.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image" Target="../media/image66.wmf"/><Relationship Id="rId10" Type="http://schemas.openxmlformats.org/officeDocument/2006/relationships/oleObject" Target="../embeddings/oleObject14.bin"/><Relationship Id="rId19" Type="http://schemas.openxmlformats.org/officeDocument/2006/relationships/image" Target="../media/image68.wmf"/><Relationship Id="rId4" Type="http://schemas.openxmlformats.org/officeDocument/2006/relationships/oleObject" Target="../embeddings/oleObject11.bin"/><Relationship Id="rId9" Type="http://schemas.openxmlformats.org/officeDocument/2006/relationships/image" Target="../media/image63.wmf"/><Relationship Id="rId1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1.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2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9.bin"/><Relationship Id="rId7" Type="http://schemas.openxmlformats.org/officeDocument/2006/relationships/oleObject" Target="../embeddings/oleObject20.bin"/><Relationship Id="rId2" Type="http://schemas.openxmlformats.org/officeDocument/2006/relationships/notesSlide" Target="../notesSlides/notesSlide71.xml"/><Relationship Id="rId1" Type="http://schemas.openxmlformats.org/officeDocument/2006/relationships/slideLayout" Target="../slideLayouts/slideLayout22.xml"/><Relationship Id="rId6" Type="http://schemas.openxmlformats.org/officeDocument/2006/relationships/image" Target="../media/image120.png"/><Relationship Id="rId4" Type="http://schemas.openxmlformats.org/officeDocument/2006/relationships/image" Target="../media/image81.wmf"/><Relationship Id="rId9"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image" Target="../media/image83.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21.xml"/><Relationship Id="rId5" Type="http://schemas.openxmlformats.org/officeDocument/2006/relationships/image" Target="../media/image125.png"/><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21.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idx="4294967295"/>
          </p:nvPr>
        </p:nvSpPr>
        <p:spPr>
          <a:xfrm>
            <a:off x="0" y="4616450"/>
            <a:ext cx="5651500" cy="1047750"/>
          </a:xfrm>
          <a:prstGeom prst="rect">
            <a:avLst/>
          </a:prstGeom>
        </p:spPr>
        <p:txBody>
          <a:bodyPr>
            <a:normAutofit/>
          </a:bodyPr>
          <a:lstStyle/>
          <a:p>
            <a:pPr algn="ctr"/>
            <a:r>
              <a:rPr lang="en-US" altLang="zh-CN" sz="5600" b="1" dirty="0">
                <a:solidFill>
                  <a:schemeClr val="bg1"/>
                </a:solidFill>
                <a:cs typeface="Arial" panose="020B0604020202020204" pitchFamily="34" charset="0"/>
              </a:rPr>
              <a:t>Deep Learning</a:t>
            </a:r>
            <a:endParaRPr lang="zh-CN" altLang="en-US" sz="5600" b="1" dirty="0">
              <a:solidFill>
                <a:srgbClr val="FFC000"/>
              </a:solidFill>
              <a:cs typeface="Arial" panose="020B0604020202020204" pitchFamily="34" charset="0"/>
            </a:endParaRPr>
          </a:p>
        </p:txBody>
      </p:sp>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00" y="9601"/>
            <a:ext cx="2049323" cy="1448780"/>
          </a:xfrm>
          <a:prstGeom prst="rect">
            <a:avLst/>
          </a:prstGeom>
          <a:noFill/>
        </p:spPr>
      </p:pic>
    </p:spTree>
    <p:extLst>
      <p:ext uri="{BB962C8B-B14F-4D97-AF65-F5344CB8AC3E}">
        <p14:creationId xmlns:p14="http://schemas.microsoft.com/office/powerpoint/2010/main" val="89655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XOR Problem</a:t>
            </a:r>
          </a:p>
        </p:txBody>
      </p:sp>
      <p:sp>
        <p:nvSpPr>
          <p:cNvPr id="3" name="文本占位符 2"/>
          <p:cNvSpPr>
            <a:spLocks noGrp="1"/>
          </p:cNvSpPr>
          <p:nvPr>
            <p:ph type="body" sz="quarter" idx="10"/>
          </p:nvPr>
        </p:nvSpPr>
        <p:spPr/>
        <p:txBody>
          <a:bodyPr/>
          <a:lstStyle/>
          <a:p>
            <a:r>
              <a:rPr lang="en-US">
                <a:sym typeface="+mn-lt"/>
              </a:rPr>
              <a:t>In 1969, Minsky, an American mathematician and AI pioneer, proved that a perceptron is essentially a linear model that can only deal with linear classification problems, but cannot process non-linear data.</a:t>
            </a:r>
          </a:p>
        </p:txBody>
      </p:sp>
      <p:grpSp>
        <p:nvGrpSpPr>
          <p:cNvPr id="35" name="组合 34"/>
          <p:cNvGrpSpPr/>
          <p:nvPr/>
        </p:nvGrpSpPr>
        <p:grpSpPr>
          <a:xfrm>
            <a:off x="2368069" y="3092932"/>
            <a:ext cx="7507939" cy="2604853"/>
            <a:chOff x="2116454" y="3092932"/>
            <a:chExt cx="7507939" cy="2604853"/>
          </a:xfrm>
        </p:grpSpPr>
        <p:grpSp>
          <p:nvGrpSpPr>
            <p:cNvPr id="25" name="组合 24"/>
            <p:cNvGrpSpPr/>
            <p:nvPr/>
          </p:nvGrpSpPr>
          <p:grpSpPr>
            <a:xfrm>
              <a:off x="2279576" y="3092932"/>
              <a:ext cx="7344817" cy="2604853"/>
              <a:chOff x="2495599" y="3716338"/>
              <a:chExt cx="5976664" cy="1784479"/>
            </a:xfrm>
          </p:grpSpPr>
          <p:cxnSp>
            <p:nvCxnSpPr>
              <p:cNvPr id="4" name="直接箭头连接符 3"/>
              <p:cNvCxnSpPr/>
              <p:nvPr/>
            </p:nvCxnSpPr>
            <p:spPr bwMode="auto">
              <a:xfrm>
                <a:off x="2567607" y="5156498"/>
                <a:ext cx="1440000"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bwMode="auto">
              <a:xfrm flipH="1" flipV="1">
                <a:off x="2567608" y="3716338"/>
                <a:ext cx="0" cy="144000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2921500" y="5300514"/>
                <a:ext cx="451585" cy="200303"/>
              </a:xfrm>
              <a:prstGeom prst="rect">
                <a:avLst/>
              </a:prstGeom>
              <a:noFill/>
            </p:spPr>
            <p:txBody>
              <a:bodyPr wrap="square" rtlCol="0">
                <a:noAutofit/>
              </a:bodyPr>
              <a:lstStyle/>
              <a:p>
                <a:pPr fontAlgn="ctr"/>
                <a:r>
                  <a:rPr lang="en-US" sz="1300" b="1">
                    <a:solidFill>
                      <a:schemeClr val="tx1">
                        <a:lumMod val="65000"/>
                        <a:lumOff val="35000"/>
                      </a:schemeClr>
                    </a:solidFill>
                    <a:latin typeface="Huawei Sans" panose="020C0503030203020204" pitchFamily="34" charset="0"/>
                    <a:ea typeface="+mn-ea"/>
                    <a:cs typeface="+mn-ea"/>
                    <a:sym typeface="+mn-lt"/>
                  </a:rPr>
                  <a:t>AND</a:t>
                </a:r>
              </a:p>
            </p:txBody>
          </p:sp>
          <p:sp>
            <p:nvSpPr>
              <p:cNvPr id="7" name="矩形 6"/>
              <p:cNvSpPr/>
              <p:nvPr/>
            </p:nvSpPr>
            <p:spPr bwMode="auto">
              <a:xfrm>
                <a:off x="2495599" y="5084490"/>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8" name="矩形 7"/>
              <p:cNvSpPr/>
              <p:nvPr/>
            </p:nvSpPr>
            <p:spPr bwMode="auto">
              <a:xfrm>
                <a:off x="3359695" y="5084490"/>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矩形 8"/>
              <p:cNvSpPr/>
              <p:nvPr/>
            </p:nvSpPr>
            <p:spPr bwMode="auto">
              <a:xfrm>
                <a:off x="2495599" y="4292402"/>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0" name="矩形 9"/>
              <p:cNvSpPr/>
              <p:nvPr/>
            </p:nvSpPr>
            <p:spPr bwMode="auto">
              <a:xfrm>
                <a:off x="3359695" y="4292402"/>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11" name="直接箭头连接符 10"/>
              <p:cNvCxnSpPr/>
              <p:nvPr/>
            </p:nvCxnSpPr>
            <p:spPr bwMode="auto">
              <a:xfrm>
                <a:off x="4728007" y="5156498"/>
                <a:ext cx="1440000"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bwMode="auto">
              <a:xfrm flipH="1" flipV="1">
                <a:off x="4728008" y="3716338"/>
                <a:ext cx="0" cy="144000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3" name="文本框 5"/>
              <p:cNvSpPr txBox="1"/>
              <p:nvPr/>
            </p:nvSpPr>
            <p:spPr>
              <a:xfrm>
                <a:off x="5081900" y="5300514"/>
                <a:ext cx="348536" cy="200303"/>
              </a:xfrm>
              <a:prstGeom prst="rect">
                <a:avLst/>
              </a:prstGeom>
              <a:noFill/>
            </p:spPr>
            <p:txBody>
              <a:bodyPr wrap="square" rtlCol="0">
                <a:noAutofit/>
              </a:bodyPr>
              <a:lstStyle/>
              <a:p>
                <a:pPr fontAlgn="ctr"/>
                <a:r>
                  <a:rPr lang="en-US" sz="1300" b="1">
                    <a:solidFill>
                      <a:schemeClr val="tx1">
                        <a:lumMod val="65000"/>
                        <a:lumOff val="35000"/>
                      </a:schemeClr>
                    </a:solidFill>
                    <a:latin typeface="Huawei Sans" panose="020C0503030203020204" pitchFamily="34" charset="0"/>
                    <a:ea typeface="+mn-ea"/>
                    <a:cs typeface="+mn-ea"/>
                    <a:sym typeface="+mn-lt"/>
                  </a:rPr>
                  <a:t>OR</a:t>
                </a:r>
              </a:p>
            </p:txBody>
          </p:sp>
          <p:sp>
            <p:nvSpPr>
              <p:cNvPr id="14" name="矩形 13"/>
              <p:cNvSpPr/>
              <p:nvPr/>
            </p:nvSpPr>
            <p:spPr bwMode="auto">
              <a:xfrm>
                <a:off x="4655999" y="5084490"/>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5" name="矩形 14"/>
              <p:cNvSpPr/>
              <p:nvPr/>
            </p:nvSpPr>
            <p:spPr bwMode="auto">
              <a:xfrm>
                <a:off x="5520095" y="5084490"/>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6" name="矩形 15"/>
              <p:cNvSpPr/>
              <p:nvPr/>
            </p:nvSpPr>
            <p:spPr bwMode="auto">
              <a:xfrm>
                <a:off x="4655999" y="4292402"/>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7" name="矩形 16"/>
              <p:cNvSpPr/>
              <p:nvPr/>
            </p:nvSpPr>
            <p:spPr bwMode="auto">
              <a:xfrm>
                <a:off x="5520095" y="4292402"/>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18" name="直接箭头连接符 17"/>
              <p:cNvCxnSpPr/>
              <p:nvPr/>
            </p:nvCxnSpPr>
            <p:spPr bwMode="auto">
              <a:xfrm>
                <a:off x="7032263" y="5156498"/>
                <a:ext cx="1440000"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bwMode="auto">
              <a:xfrm flipH="1" flipV="1">
                <a:off x="7032264" y="3716338"/>
                <a:ext cx="0" cy="144000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 name="文本框 5"/>
              <p:cNvSpPr txBox="1"/>
              <p:nvPr/>
            </p:nvSpPr>
            <p:spPr>
              <a:xfrm>
                <a:off x="7386156" y="5300514"/>
                <a:ext cx="434628" cy="200303"/>
              </a:xfrm>
              <a:prstGeom prst="rect">
                <a:avLst/>
              </a:prstGeom>
              <a:noFill/>
            </p:spPr>
            <p:txBody>
              <a:bodyPr wrap="square" rtlCol="0">
                <a:noAutofit/>
              </a:bodyPr>
              <a:lstStyle/>
              <a:p>
                <a:pPr fontAlgn="ctr"/>
                <a:r>
                  <a:rPr lang="en-US" sz="1300" b="1">
                    <a:solidFill>
                      <a:schemeClr val="tx1">
                        <a:lumMod val="65000"/>
                        <a:lumOff val="35000"/>
                      </a:schemeClr>
                    </a:solidFill>
                    <a:latin typeface="Huawei Sans" panose="020C0503030203020204" pitchFamily="34" charset="0"/>
                    <a:ea typeface="+mn-ea"/>
                    <a:cs typeface="+mn-ea"/>
                    <a:sym typeface="+mn-lt"/>
                  </a:rPr>
                  <a:t>XOR</a:t>
                </a:r>
              </a:p>
            </p:txBody>
          </p:sp>
          <p:sp>
            <p:nvSpPr>
              <p:cNvPr id="21" name="矩形 20"/>
              <p:cNvSpPr/>
              <p:nvPr/>
            </p:nvSpPr>
            <p:spPr bwMode="auto">
              <a:xfrm>
                <a:off x="6960255" y="5084490"/>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2" name="矩形 21"/>
              <p:cNvSpPr/>
              <p:nvPr/>
            </p:nvSpPr>
            <p:spPr bwMode="auto">
              <a:xfrm>
                <a:off x="7824351" y="5084490"/>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3" name="矩形 22"/>
              <p:cNvSpPr/>
              <p:nvPr/>
            </p:nvSpPr>
            <p:spPr bwMode="auto">
              <a:xfrm>
                <a:off x="6960255" y="4292402"/>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4" name="矩形 23"/>
              <p:cNvSpPr/>
              <p:nvPr/>
            </p:nvSpPr>
            <p:spPr bwMode="auto">
              <a:xfrm>
                <a:off x="7824351" y="4292402"/>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grpSp>
        <p:cxnSp>
          <p:nvCxnSpPr>
            <p:cNvPr id="31" name="直接连接符 30"/>
            <p:cNvCxnSpPr/>
            <p:nvPr/>
          </p:nvCxnSpPr>
          <p:spPr bwMode="auto">
            <a:xfrm>
              <a:off x="2116454" y="3429000"/>
              <a:ext cx="1908212" cy="20782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a:off x="4663560" y="4038940"/>
              <a:ext cx="1332554" cy="1466852"/>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07765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 Feedforward Neural Network</a:t>
            </a:r>
          </a:p>
        </p:txBody>
      </p:sp>
      <p:grpSp>
        <p:nvGrpSpPr>
          <p:cNvPr id="114" name="组合 113"/>
          <p:cNvGrpSpPr/>
          <p:nvPr/>
        </p:nvGrpSpPr>
        <p:grpSpPr>
          <a:xfrm>
            <a:off x="1736085" y="1465092"/>
            <a:ext cx="8064896" cy="4145028"/>
            <a:chOff x="1811524" y="1660236"/>
            <a:chExt cx="8064896" cy="4145028"/>
          </a:xfrm>
        </p:grpSpPr>
        <p:sp>
          <p:nvSpPr>
            <p:cNvPr id="4" name="矩形 3"/>
            <p:cNvSpPr/>
            <p:nvPr/>
          </p:nvSpPr>
          <p:spPr bwMode="auto">
            <a:xfrm>
              <a:off x="1811524" y="1988146"/>
              <a:ext cx="972108" cy="3456384"/>
            </a:xfrm>
            <a:prstGeom prst="rect">
              <a:avLst/>
            </a:prstGeom>
            <a:solidFill>
              <a:srgbClr val="FFC1C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5" name="矩形 4"/>
            <p:cNvSpPr/>
            <p:nvPr/>
          </p:nvSpPr>
          <p:spPr bwMode="auto">
            <a:xfrm>
              <a:off x="4175787" y="1660236"/>
              <a:ext cx="972108" cy="4145028"/>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6" name="矩形 5"/>
            <p:cNvSpPr/>
            <p:nvPr/>
          </p:nvSpPr>
          <p:spPr bwMode="auto">
            <a:xfrm>
              <a:off x="6540050" y="1660236"/>
              <a:ext cx="972108" cy="4145028"/>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7" name="矩形 6"/>
            <p:cNvSpPr/>
            <p:nvPr/>
          </p:nvSpPr>
          <p:spPr bwMode="auto">
            <a:xfrm>
              <a:off x="8904312" y="2692952"/>
              <a:ext cx="972108" cy="176419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8" name="椭圆 7"/>
            <p:cNvSpPr/>
            <p:nvPr/>
          </p:nvSpPr>
          <p:spPr bwMode="auto">
            <a:xfrm>
              <a:off x="1919536" y="2168860"/>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椭圆 8"/>
            <p:cNvSpPr/>
            <p:nvPr/>
          </p:nvSpPr>
          <p:spPr bwMode="auto">
            <a:xfrm>
              <a:off x="1919536" y="319700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0" name="椭圆 9"/>
            <p:cNvSpPr/>
            <p:nvPr/>
          </p:nvSpPr>
          <p:spPr bwMode="auto">
            <a:xfrm>
              <a:off x="1919536" y="4320769"/>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1" name="椭圆 10"/>
            <p:cNvSpPr/>
            <p:nvPr/>
          </p:nvSpPr>
          <p:spPr bwMode="auto">
            <a:xfrm>
              <a:off x="4259796" y="179081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2" name="椭圆 11"/>
            <p:cNvSpPr/>
            <p:nvPr/>
          </p:nvSpPr>
          <p:spPr bwMode="auto">
            <a:xfrm>
              <a:off x="4259796" y="2818966"/>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3" name="椭圆 12"/>
            <p:cNvSpPr/>
            <p:nvPr/>
          </p:nvSpPr>
          <p:spPr bwMode="auto">
            <a:xfrm>
              <a:off x="4259796" y="394272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4" name="椭圆 13"/>
            <p:cNvSpPr/>
            <p:nvPr/>
          </p:nvSpPr>
          <p:spPr bwMode="auto">
            <a:xfrm>
              <a:off x="4259796" y="487044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5" name="椭圆 14"/>
            <p:cNvSpPr/>
            <p:nvPr/>
          </p:nvSpPr>
          <p:spPr bwMode="auto">
            <a:xfrm>
              <a:off x="6636060" y="179081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6" name="椭圆 15"/>
            <p:cNvSpPr/>
            <p:nvPr/>
          </p:nvSpPr>
          <p:spPr bwMode="auto">
            <a:xfrm>
              <a:off x="6636060" y="2818966"/>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7" name="椭圆 16"/>
            <p:cNvSpPr/>
            <p:nvPr/>
          </p:nvSpPr>
          <p:spPr bwMode="auto">
            <a:xfrm>
              <a:off x="6636060" y="394272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8" name="椭圆 17"/>
            <p:cNvSpPr/>
            <p:nvPr/>
          </p:nvSpPr>
          <p:spPr bwMode="auto">
            <a:xfrm>
              <a:off x="6636060" y="487044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9" name="椭圆 18"/>
            <p:cNvSpPr/>
            <p:nvPr/>
          </p:nvSpPr>
          <p:spPr bwMode="auto">
            <a:xfrm>
              <a:off x="9012324" y="2798488"/>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0" name="椭圆 19"/>
            <p:cNvSpPr/>
            <p:nvPr/>
          </p:nvSpPr>
          <p:spPr bwMode="auto">
            <a:xfrm>
              <a:off x="9012324" y="3660107"/>
              <a:ext cx="756084" cy="75608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22" name="直接箭头连接符 21"/>
            <p:cNvCxnSpPr>
              <a:stCxn id="8" idx="6"/>
            </p:cNvCxnSpPr>
            <p:nvPr/>
          </p:nvCxnSpPr>
          <p:spPr bwMode="auto">
            <a:xfrm flipV="1">
              <a:off x="2675620" y="2168860"/>
              <a:ext cx="1584176" cy="37804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直接箭头连接符 23"/>
            <p:cNvCxnSpPr>
              <a:endCxn id="12" idx="2"/>
            </p:cNvCxnSpPr>
            <p:nvPr/>
          </p:nvCxnSpPr>
          <p:spPr bwMode="auto">
            <a:xfrm>
              <a:off x="2687621" y="2546902"/>
              <a:ext cx="1572175" cy="65010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直接箭头连接符 25"/>
            <p:cNvCxnSpPr>
              <a:endCxn id="13" idx="2"/>
            </p:cNvCxnSpPr>
            <p:nvPr/>
          </p:nvCxnSpPr>
          <p:spPr bwMode="auto">
            <a:xfrm>
              <a:off x="2693622" y="2546902"/>
              <a:ext cx="1566174" cy="177386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8" name="直接箭头连接符 27"/>
            <p:cNvCxnSpPr>
              <a:endCxn id="14" idx="2"/>
            </p:cNvCxnSpPr>
            <p:nvPr/>
          </p:nvCxnSpPr>
          <p:spPr bwMode="auto">
            <a:xfrm>
              <a:off x="2687621" y="2546902"/>
              <a:ext cx="1572175" cy="270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0" name="直接箭头连接符 29"/>
            <p:cNvCxnSpPr/>
            <p:nvPr/>
          </p:nvCxnSpPr>
          <p:spPr bwMode="auto">
            <a:xfrm flipV="1">
              <a:off x="2687621" y="2168860"/>
              <a:ext cx="1572175" cy="140619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2" name="直接箭头连接符 31"/>
            <p:cNvCxnSpPr>
              <a:stCxn id="9" idx="6"/>
            </p:cNvCxnSpPr>
            <p:nvPr/>
          </p:nvCxnSpPr>
          <p:spPr bwMode="auto">
            <a:xfrm flipV="1">
              <a:off x="2675620" y="3176530"/>
              <a:ext cx="1584176" cy="39852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4" name="直接箭头连接符 33"/>
            <p:cNvCxnSpPr>
              <a:endCxn id="13" idx="2"/>
            </p:cNvCxnSpPr>
            <p:nvPr/>
          </p:nvCxnSpPr>
          <p:spPr bwMode="auto">
            <a:xfrm>
              <a:off x="2687621" y="3575050"/>
              <a:ext cx="1572175" cy="74571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6" name="直接箭头连接符 35"/>
            <p:cNvCxnSpPr>
              <a:endCxn id="14" idx="2"/>
            </p:cNvCxnSpPr>
            <p:nvPr/>
          </p:nvCxnSpPr>
          <p:spPr bwMode="auto">
            <a:xfrm>
              <a:off x="2687621" y="3564685"/>
              <a:ext cx="1572175" cy="1683805"/>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8" name="直接箭头连接符 37"/>
            <p:cNvCxnSpPr>
              <a:endCxn id="11" idx="2"/>
            </p:cNvCxnSpPr>
            <p:nvPr/>
          </p:nvCxnSpPr>
          <p:spPr bwMode="auto">
            <a:xfrm flipV="1">
              <a:off x="2687621" y="2168860"/>
              <a:ext cx="1572175" cy="256278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0" name="直接箭头连接符 39"/>
            <p:cNvCxnSpPr>
              <a:endCxn id="12" idx="2"/>
            </p:cNvCxnSpPr>
            <p:nvPr/>
          </p:nvCxnSpPr>
          <p:spPr bwMode="auto">
            <a:xfrm flipV="1">
              <a:off x="2687621" y="3197008"/>
              <a:ext cx="1572175" cy="151588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2" name="直接箭头连接符 41"/>
            <p:cNvCxnSpPr>
              <a:stCxn id="10" idx="6"/>
              <a:endCxn id="13" idx="2"/>
            </p:cNvCxnSpPr>
            <p:nvPr/>
          </p:nvCxnSpPr>
          <p:spPr bwMode="auto">
            <a:xfrm flipV="1">
              <a:off x="2675620" y="4320769"/>
              <a:ext cx="1584176" cy="37804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4" name="直接箭头连接符 43"/>
            <p:cNvCxnSpPr>
              <a:endCxn id="14" idx="2"/>
            </p:cNvCxnSpPr>
            <p:nvPr/>
          </p:nvCxnSpPr>
          <p:spPr bwMode="auto">
            <a:xfrm>
              <a:off x="2687621" y="4691716"/>
              <a:ext cx="1572175" cy="55677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7" name="直接箭头连接符 46"/>
            <p:cNvCxnSpPr>
              <a:stCxn id="11" idx="6"/>
              <a:endCxn id="15" idx="2"/>
            </p:cNvCxnSpPr>
            <p:nvPr/>
          </p:nvCxnSpPr>
          <p:spPr bwMode="auto">
            <a:xfrm>
              <a:off x="5015880" y="2168860"/>
              <a:ext cx="162018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51" name="直接箭头连接符 50"/>
            <p:cNvCxnSpPr>
              <a:stCxn id="11" idx="6"/>
              <a:endCxn id="16" idx="2"/>
            </p:cNvCxnSpPr>
            <p:nvPr/>
          </p:nvCxnSpPr>
          <p:spPr bwMode="auto">
            <a:xfrm>
              <a:off x="5015880" y="2168860"/>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3" name="直接箭头连接符 52"/>
            <p:cNvCxnSpPr>
              <a:endCxn id="17" idx="2"/>
            </p:cNvCxnSpPr>
            <p:nvPr/>
          </p:nvCxnSpPr>
          <p:spPr bwMode="auto">
            <a:xfrm>
              <a:off x="5015880" y="2168860"/>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5" name="直接箭头连接符 54"/>
            <p:cNvCxnSpPr>
              <a:stCxn id="11" idx="6"/>
              <a:endCxn id="18" idx="2"/>
            </p:cNvCxnSpPr>
            <p:nvPr/>
          </p:nvCxnSpPr>
          <p:spPr bwMode="auto">
            <a:xfrm>
              <a:off x="5015880" y="2168860"/>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7" name="直接箭头连接符 56"/>
            <p:cNvCxnSpPr>
              <a:stCxn id="12" idx="6"/>
              <a:endCxn id="15" idx="2"/>
            </p:cNvCxnSpPr>
            <p:nvPr/>
          </p:nvCxnSpPr>
          <p:spPr bwMode="auto">
            <a:xfrm flipV="1">
              <a:off x="5015880" y="2168860"/>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9" name="直接箭头连接符 58"/>
            <p:cNvCxnSpPr>
              <a:stCxn id="12" idx="6"/>
              <a:endCxn id="16" idx="2"/>
            </p:cNvCxnSpPr>
            <p:nvPr/>
          </p:nvCxnSpPr>
          <p:spPr bwMode="auto">
            <a:xfrm>
              <a:off x="5015880" y="3197008"/>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1" name="直接箭头连接符 60"/>
            <p:cNvCxnSpPr>
              <a:stCxn id="12" idx="6"/>
              <a:endCxn id="17" idx="2"/>
            </p:cNvCxnSpPr>
            <p:nvPr/>
          </p:nvCxnSpPr>
          <p:spPr bwMode="auto">
            <a:xfrm>
              <a:off x="5015880" y="3197008"/>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3" name="直接箭头连接符 62"/>
            <p:cNvCxnSpPr>
              <a:stCxn id="12" idx="6"/>
              <a:endCxn id="18" idx="2"/>
            </p:cNvCxnSpPr>
            <p:nvPr/>
          </p:nvCxnSpPr>
          <p:spPr bwMode="auto">
            <a:xfrm>
              <a:off x="5015880" y="3197008"/>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5" name="直接箭头连接符 64"/>
            <p:cNvCxnSpPr>
              <a:stCxn id="13" idx="6"/>
              <a:endCxn id="15" idx="2"/>
            </p:cNvCxnSpPr>
            <p:nvPr/>
          </p:nvCxnSpPr>
          <p:spPr bwMode="auto">
            <a:xfrm flipV="1">
              <a:off x="5015880" y="2168860"/>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7" name="直接箭头连接符 66"/>
            <p:cNvCxnSpPr>
              <a:stCxn id="13" idx="6"/>
              <a:endCxn id="16" idx="2"/>
            </p:cNvCxnSpPr>
            <p:nvPr/>
          </p:nvCxnSpPr>
          <p:spPr bwMode="auto">
            <a:xfrm flipV="1">
              <a:off x="5015880" y="3197008"/>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9" name="直接箭头连接符 68"/>
            <p:cNvCxnSpPr>
              <a:stCxn id="13" idx="6"/>
              <a:endCxn id="17" idx="2"/>
            </p:cNvCxnSpPr>
            <p:nvPr/>
          </p:nvCxnSpPr>
          <p:spPr bwMode="auto">
            <a:xfrm>
              <a:off x="5015880" y="4320769"/>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75" name="直接箭头连接符 74"/>
            <p:cNvCxnSpPr>
              <a:stCxn id="13" idx="6"/>
              <a:endCxn id="18" idx="2"/>
            </p:cNvCxnSpPr>
            <p:nvPr/>
          </p:nvCxnSpPr>
          <p:spPr bwMode="auto">
            <a:xfrm>
              <a:off x="5015880" y="4320769"/>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78" name="直接箭头连接符 77"/>
            <p:cNvCxnSpPr>
              <a:stCxn id="14" idx="6"/>
              <a:endCxn id="15" idx="2"/>
            </p:cNvCxnSpPr>
            <p:nvPr/>
          </p:nvCxnSpPr>
          <p:spPr bwMode="auto">
            <a:xfrm flipV="1">
              <a:off x="5015880" y="2168860"/>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1" name="直接箭头连接符 80"/>
            <p:cNvCxnSpPr>
              <a:stCxn id="14" idx="6"/>
              <a:endCxn id="16" idx="2"/>
            </p:cNvCxnSpPr>
            <p:nvPr/>
          </p:nvCxnSpPr>
          <p:spPr bwMode="auto">
            <a:xfrm flipV="1">
              <a:off x="5015880" y="3197008"/>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5" name="直接箭头连接符 84"/>
            <p:cNvCxnSpPr>
              <a:stCxn id="14" idx="6"/>
              <a:endCxn id="17" idx="2"/>
            </p:cNvCxnSpPr>
            <p:nvPr/>
          </p:nvCxnSpPr>
          <p:spPr bwMode="auto">
            <a:xfrm flipV="1">
              <a:off x="5015880" y="4320769"/>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88" name="直接箭头连接符 87"/>
            <p:cNvCxnSpPr>
              <a:endCxn id="18" idx="2"/>
            </p:cNvCxnSpPr>
            <p:nvPr/>
          </p:nvCxnSpPr>
          <p:spPr bwMode="auto">
            <a:xfrm>
              <a:off x="5015880" y="5248490"/>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91" name="直接箭头连接符 90"/>
            <p:cNvCxnSpPr>
              <a:stCxn id="15" idx="6"/>
              <a:endCxn id="19" idx="2"/>
            </p:cNvCxnSpPr>
            <p:nvPr/>
          </p:nvCxnSpPr>
          <p:spPr bwMode="auto">
            <a:xfrm>
              <a:off x="7392144" y="2168860"/>
              <a:ext cx="1620180" cy="100767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94" name="直接箭头连接符 93"/>
            <p:cNvCxnSpPr>
              <a:endCxn id="20" idx="2"/>
            </p:cNvCxnSpPr>
            <p:nvPr/>
          </p:nvCxnSpPr>
          <p:spPr bwMode="auto">
            <a:xfrm>
              <a:off x="7392144" y="2168860"/>
              <a:ext cx="1620180" cy="186928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97" name="直接箭头连接符 96"/>
            <p:cNvCxnSpPr>
              <a:stCxn id="16" idx="6"/>
              <a:endCxn id="19" idx="2"/>
            </p:cNvCxnSpPr>
            <p:nvPr/>
          </p:nvCxnSpPr>
          <p:spPr bwMode="auto">
            <a:xfrm flipV="1">
              <a:off x="7392144" y="3176530"/>
              <a:ext cx="1620180" cy="204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0" name="直接箭头连接符 99"/>
            <p:cNvCxnSpPr>
              <a:stCxn id="16" idx="6"/>
              <a:endCxn id="20" idx="2"/>
            </p:cNvCxnSpPr>
            <p:nvPr/>
          </p:nvCxnSpPr>
          <p:spPr bwMode="auto">
            <a:xfrm>
              <a:off x="7392144" y="3197008"/>
              <a:ext cx="1620180" cy="84114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3" name="直接箭头连接符 102"/>
            <p:cNvCxnSpPr>
              <a:stCxn id="17" idx="6"/>
              <a:endCxn id="20" idx="2"/>
            </p:cNvCxnSpPr>
            <p:nvPr/>
          </p:nvCxnSpPr>
          <p:spPr bwMode="auto">
            <a:xfrm flipV="1">
              <a:off x="7392144" y="4038149"/>
              <a:ext cx="1620180" cy="28262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6" name="直接箭头连接符 105"/>
            <p:cNvCxnSpPr>
              <a:endCxn id="19" idx="2"/>
            </p:cNvCxnSpPr>
            <p:nvPr/>
          </p:nvCxnSpPr>
          <p:spPr bwMode="auto">
            <a:xfrm flipV="1">
              <a:off x="7392144" y="3176530"/>
              <a:ext cx="1620180" cy="118417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9" name="直接箭头连接符 108"/>
            <p:cNvCxnSpPr>
              <a:stCxn id="18" idx="6"/>
              <a:endCxn id="19" idx="2"/>
            </p:cNvCxnSpPr>
            <p:nvPr/>
          </p:nvCxnSpPr>
          <p:spPr bwMode="auto">
            <a:xfrm flipV="1">
              <a:off x="7392144" y="3176530"/>
              <a:ext cx="1620180" cy="207196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12" name="直接箭头连接符 111"/>
            <p:cNvCxnSpPr>
              <a:stCxn id="18" idx="6"/>
              <a:endCxn id="20" idx="2"/>
            </p:cNvCxnSpPr>
            <p:nvPr/>
          </p:nvCxnSpPr>
          <p:spPr bwMode="auto">
            <a:xfrm flipV="1">
              <a:off x="7392144" y="4038149"/>
              <a:ext cx="1620180" cy="121034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sp>
        <p:nvSpPr>
          <p:cNvPr id="115" name="文本框 114"/>
          <p:cNvSpPr txBox="1"/>
          <p:nvPr/>
        </p:nvSpPr>
        <p:spPr bwMode="auto">
          <a:xfrm>
            <a:off x="1412013" y="5261765"/>
            <a:ext cx="1869864"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Input layer</a:t>
            </a:r>
          </a:p>
        </p:txBody>
      </p:sp>
      <p:sp>
        <p:nvSpPr>
          <p:cNvPr id="116" name="文本框 115"/>
          <p:cNvSpPr txBox="1"/>
          <p:nvPr/>
        </p:nvSpPr>
        <p:spPr bwMode="auto">
          <a:xfrm>
            <a:off x="6087391" y="5702372"/>
            <a:ext cx="1916853"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Hidden layer 2</a:t>
            </a:r>
          </a:p>
        </p:txBody>
      </p:sp>
      <p:sp>
        <p:nvSpPr>
          <p:cNvPr id="117" name="文本框 116"/>
          <p:cNvSpPr txBox="1"/>
          <p:nvPr/>
        </p:nvSpPr>
        <p:spPr bwMode="auto">
          <a:xfrm>
            <a:off x="8461857" y="5248640"/>
            <a:ext cx="1797516"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Output layer</a:t>
            </a:r>
          </a:p>
        </p:txBody>
      </p:sp>
      <p:sp>
        <p:nvSpPr>
          <p:cNvPr id="118" name="文本框 117"/>
          <p:cNvSpPr txBox="1"/>
          <p:nvPr/>
        </p:nvSpPr>
        <p:spPr bwMode="auto">
          <a:xfrm>
            <a:off x="3723671" y="5692133"/>
            <a:ext cx="1861411"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Hidden layer 1</a:t>
            </a:r>
          </a:p>
        </p:txBody>
      </p:sp>
    </p:spTree>
    <p:extLst>
      <p:ext uri="{BB962C8B-B14F-4D97-AF65-F5344CB8AC3E}">
        <p14:creationId xmlns:p14="http://schemas.microsoft.com/office/powerpoint/2010/main" val="118584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Solution of XOR</a:t>
            </a:r>
          </a:p>
        </p:txBody>
      </p:sp>
      <p:grpSp>
        <p:nvGrpSpPr>
          <p:cNvPr id="53" name="组合 52"/>
          <p:cNvGrpSpPr/>
          <p:nvPr/>
        </p:nvGrpSpPr>
        <p:grpSpPr>
          <a:xfrm>
            <a:off x="1199456" y="2206209"/>
            <a:ext cx="10092952" cy="2665717"/>
            <a:chOff x="899592" y="2499742"/>
            <a:chExt cx="7272808" cy="1800200"/>
          </a:xfrm>
        </p:grpSpPr>
        <p:grpSp>
          <p:nvGrpSpPr>
            <p:cNvPr id="4" name="组合 3"/>
            <p:cNvGrpSpPr/>
            <p:nvPr/>
          </p:nvGrpSpPr>
          <p:grpSpPr>
            <a:xfrm>
              <a:off x="899592" y="2639399"/>
              <a:ext cx="1295984" cy="1611224"/>
              <a:chOff x="971600" y="2715766"/>
              <a:chExt cx="1512008" cy="1903373"/>
            </a:xfrm>
          </p:grpSpPr>
          <p:cxnSp>
            <p:nvCxnSpPr>
              <p:cNvPr id="5" name="直接箭头连接符 4"/>
              <p:cNvCxnSpPr/>
              <p:nvPr/>
            </p:nvCxnSpPr>
            <p:spPr bwMode="auto">
              <a:xfrm>
                <a:off x="1043608" y="4155926"/>
                <a:ext cx="1440000"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直接箭头连接符 5"/>
              <p:cNvCxnSpPr/>
              <p:nvPr/>
            </p:nvCxnSpPr>
            <p:spPr bwMode="auto">
              <a:xfrm flipH="1" flipV="1">
                <a:off x="1043609" y="2715766"/>
                <a:ext cx="0" cy="144000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 name="文本框 5"/>
              <p:cNvSpPr txBox="1"/>
              <p:nvPr/>
            </p:nvSpPr>
            <p:spPr>
              <a:xfrm>
                <a:off x="1397502" y="4299946"/>
                <a:ext cx="606706" cy="319193"/>
              </a:xfrm>
              <a:prstGeom prst="rect">
                <a:avLst/>
              </a:prstGeom>
              <a:noFill/>
            </p:spPr>
            <p:txBody>
              <a:bodyPr wrap="square" rtlCol="0">
                <a:noAutofit/>
              </a:bodyPr>
              <a:lstStyle/>
              <a:p>
                <a:pPr fontAlgn="ctr"/>
                <a:r>
                  <a:rPr lang="en-US" sz="2000" b="1">
                    <a:solidFill>
                      <a:schemeClr val="tx1">
                        <a:lumMod val="65000"/>
                        <a:lumOff val="35000"/>
                      </a:schemeClr>
                    </a:solidFill>
                    <a:latin typeface="Huawei Sans" panose="020C0503030203020204" pitchFamily="34" charset="0"/>
                    <a:ea typeface="+mn-ea"/>
                    <a:cs typeface="+mn-ea"/>
                    <a:sym typeface="+mn-lt"/>
                  </a:rPr>
                  <a:t>XOR</a:t>
                </a:r>
              </a:p>
            </p:txBody>
          </p:sp>
          <p:sp>
            <p:nvSpPr>
              <p:cNvPr id="8" name="矩形 7"/>
              <p:cNvSpPr/>
              <p:nvPr/>
            </p:nvSpPr>
            <p:spPr bwMode="auto">
              <a:xfrm>
                <a:off x="971600" y="4083918"/>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矩形 8"/>
              <p:cNvSpPr/>
              <p:nvPr/>
            </p:nvSpPr>
            <p:spPr bwMode="auto">
              <a:xfrm>
                <a:off x="1835696" y="4083918"/>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0" name="矩形 9"/>
              <p:cNvSpPr/>
              <p:nvPr/>
            </p:nvSpPr>
            <p:spPr bwMode="auto">
              <a:xfrm>
                <a:off x="971600" y="3291830"/>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1" name="矩形 10"/>
              <p:cNvSpPr/>
              <p:nvPr/>
            </p:nvSpPr>
            <p:spPr bwMode="auto">
              <a:xfrm>
                <a:off x="1835696" y="3291830"/>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grpSp>
        <p:grpSp>
          <p:nvGrpSpPr>
            <p:cNvPr id="12" name="组合 11"/>
            <p:cNvGrpSpPr/>
            <p:nvPr/>
          </p:nvGrpSpPr>
          <p:grpSpPr>
            <a:xfrm>
              <a:off x="2699792" y="2787774"/>
              <a:ext cx="3024336" cy="1224136"/>
              <a:chOff x="2411760" y="2931790"/>
              <a:chExt cx="2667725" cy="1008112"/>
            </a:xfrm>
          </p:grpSpPr>
          <p:sp>
            <p:nvSpPr>
              <p:cNvPr id="13" name="椭圆 12"/>
              <p:cNvSpPr/>
              <p:nvPr/>
            </p:nvSpPr>
            <p:spPr bwMode="auto">
              <a:xfrm>
                <a:off x="3188335" y="2931790"/>
                <a:ext cx="480708" cy="453244"/>
              </a:xfrm>
              <a:prstGeom prst="ellipse">
                <a:avLst/>
              </a:prstGeom>
              <a:noFill/>
              <a:ln w="25400">
                <a:solidFill>
                  <a:srgbClr val="FFC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4" name="椭圆 13"/>
              <p:cNvSpPr/>
              <p:nvPr/>
            </p:nvSpPr>
            <p:spPr bwMode="auto">
              <a:xfrm>
                <a:off x="3188335" y="3486658"/>
                <a:ext cx="480708" cy="453244"/>
              </a:xfrm>
              <a:prstGeom prst="ellipse">
                <a:avLst/>
              </a:prstGeom>
              <a:noFill/>
              <a:ln w="25400">
                <a:solidFill>
                  <a:srgbClr val="9933FF"/>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5" name="椭圆 14"/>
              <p:cNvSpPr/>
              <p:nvPr/>
            </p:nvSpPr>
            <p:spPr bwMode="auto">
              <a:xfrm>
                <a:off x="2411760" y="3715877"/>
                <a:ext cx="114298" cy="112012"/>
              </a:xfrm>
              <a:prstGeom prst="ellipse">
                <a:avLst/>
              </a:prstGeom>
              <a:noFill/>
              <a:ln w="2540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6" name="椭圆 15"/>
              <p:cNvSpPr/>
              <p:nvPr/>
            </p:nvSpPr>
            <p:spPr bwMode="auto">
              <a:xfrm>
                <a:off x="2411760" y="3043802"/>
                <a:ext cx="114298" cy="112012"/>
              </a:xfrm>
              <a:prstGeom prst="ellipse">
                <a:avLst/>
              </a:prstGeom>
              <a:noFill/>
              <a:ln w="2540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17" name="直接箭头连接符 16"/>
              <p:cNvCxnSpPr>
                <a:endCxn id="14" idx="2"/>
              </p:cNvCxnSpPr>
              <p:nvPr/>
            </p:nvCxnSpPr>
            <p:spPr bwMode="auto">
              <a:xfrm>
                <a:off x="2526058" y="3099809"/>
                <a:ext cx="662276" cy="613471"/>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16" idx="6"/>
                <a:endCxn id="13" idx="2"/>
              </p:cNvCxnSpPr>
              <p:nvPr/>
            </p:nvCxnSpPr>
            <p:spPr bwMode="auto">
              <a:xfrm>
                <a:off x="2526058" y="3099809"/>
                <a:ext cx="662276" cy="58603"/>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箭头连接符 18"/>
              <p:cNvCxnSpPr>
                <a:endCxn id="13" idx="2"/>
              </p:cNvCxnSpPr>
              <p:nvPr/>
            </p:nvCxnSpPr>
            <p:spPr bwMode="auto">
              <a:xfrm flipV="1">
                <a:off x="2526058" y="3158412"/>
                <a:ext cx="662276" cy="613471"/>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9"/>
              <p:cNvCxnSpPr>
                <a:endCxn id="14" idx="2"/>
              </p:cNvCxnSpPr>
              <p:nvPr/>
            </p:nvCxnSpPr>
            <p:spPr bwMode="auto">
              <a:xfrm flipV="1">
                <a:off x="2526058" y="3713280"/>
                <a:ext cx="662276" cy="58603"/>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 name="椭圆 20"/>
              <p:cNvSpPr/>
              <p:nvPr/>
            </p:nvSpPr>
            <p:spPr bwMode="auto">
              <a:xfrm>
                <a:off x="4027285" y="3211821"/>
                <a:ext cx="480708" cy="453244"/>
              </a:xfrm>
              <a:prstGeom prst="ellipse">
                <a:avLst/>
              </a:prstGeom>
              <a:noFill/>
              <a:ln w="2540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22" name="直接箭头连接符 21"/>
              <p:cNvCxnSpPr>
                <a:stCxn id="13" idx="6"/>
                <a:endCxn id="21" idx="2"/>
              </p:cNvCxnSpPr>
              <p:nvPr/>
            </p:nvCxnSpPr>
            <p:spPr bwMode="auto">
              <a:xfrm>
                <a:off x="3669042" y="3158412"/>
                <a:ext cx="358243" cy="280031"/>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 name="直接箭头连接符 22"/>
              <p:cNvCxnSpPr>
                <a:stCxn id="14" idx="6"/>
                <a:endCxn id="21" idx="2"/>
              </p:cNvCxnSpPr>
              <p:nvPr/>
            </p:nvCxnSpPr>
            <p:spPr bwMode="auto">
              <a:xfrm flipV="1">
                <a:off x="3669042" y="3438443"/>
                <a:ext cx="358243" cy="274836"/>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bwMode="auto">
              <a:xfrm>
                <a:off x="4507993" y="3435846"/>
                <a:ext cx="571492"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cxnSp>
          <p:nvCxnSpPr>
            <p:cNvPr id="32" name="直接箭头连接符 31"/>
            <p:cNvCxnSpPr/>
            <p:nvPr/>
          </p:nvCxnSpPr>
          <p:spPr bwMode="auto">
            <a:xfrm>
              <a:off x="3851920" y="2499742"/>
              <a:ext cx="0" cy="287185"/>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bwMode="auto">
            <a:xfrm flipV="1">
              <a:off x="3851920" y="4011910"/>
              <a:ext cx="0" cy="288032"/>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连接符 35"/>
            <p:cNvCxnSpPr>
              <a:endCxn id="42" idx="0"/>
            </p:cNvCxnSpPr>
            <p:nvPr/>
          </p:nvCxnSpPr>
          <p:spPr bwMode="auto">
            <a:xfrm>
              <a:off x="6516216" y="3363838"/>
              <a:ext cx="913096" cy="616585"/>
            </a:xfrm>
            <a:prstGeom prst="line">
              <a:avLst/>
            </a:prstGeom>
            <a:ln w="19050">
              <a:solidFill>
                <a:srgbClr val="FFC000"/>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37" name="组合 36"/>
            <p:cNvGrpSpPr/>
            <p:nvPr/>
          </p:nvGrpSpPr>
          <p:grpSpPr>
            <a:xfrm>
              <a:off x="6660232" y="2639401"/>
              <a:ext cx="1512168" cy="1611222"/>
              <a:chOff x="5940152" y="2783417"/>
              <a:chExt cx="1512168" cy="1611222"/>
            </a:xfrm>
          </p:grpSpPr>
          <p:grpSp>
            <p:nvGrpSpPr>
              <p:cNvPr id="38" name="组合 37"/>
              <p:cNvGrpSpPr/>
              <p:nvPr/>
            </p:nvGrpSpPr>
            <p:grpSpPr>
              <a:xfrm>
                <a:off x="6084168" y="2783417"/>
                <a:ext cx="1295984" cy="1611222"/>
                <a:chOff x="971600" y="2715766"/>
                <a:chExt cx="1512008" cy="1903369"/>
              </a:xfrm>
            </p:grpSpPr>
            <p:cxnSp>
              <p:nvCxnSpPr>
                <p:cNvPr id="40" name="直接箭头连接符 39"/>
                <p:cNvCxnSpPr/>
                <p:nvPr/>
              </p:nvCxnSpPr>
              <p:spPr bwMode="auto">
                <a:xfrm>
                  <a:off x="1043608" y="4155926"/>
                  <a:ext cx="1440000" cy="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bwMode="auto">
                <a:xfrm flipH="1" flipV="1">
                  <a:off x="1043609" y="2715766"/>
                  <a:ext cx="0" cy="1440000"/>
                </a:xfrm>
                <a:prstGeom prst="straightConnector1">
                  <a:avLst/>
                </a:prstGeom>
                <a:ln w="254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2" name="文本框 5"/>
                <p:cNvSpPr txBox="1"/>
                <p:nvPr/>
              </p:nvSpPr>
              <p:spPr>
                <a:xfrm>
                  <a:off x="1397502" y="4299942"/>
                  <a:ext cx="606706" cy="319193"/>
                </a:xfrm>
                <a:prstGeom prst="rect">
                  <a:avLst/>
                </a:prstGeom>
                <a:noFill/>
              </p:spPr>
              <p:txBody>
                <a:bodyPr wrap="square" rtlCol="0">
                  <a:noAutofit/>
                </a:bodyPr>
                <a:lstStyle/>
                <a:p>
                  <a:pPr fontAlgn="ctr"/>
                  <a:r>
                    <a:rPr lang="en-US" sz="2000" b="1">
                      <a:solidFill>
                        <a:schemeClr val="tx1">
                          <a:lumMod val="65000"/>
                          <a:lumOff val="35000"/>
                        </a:schemeClr>
                      </a:solidFill>
                      <a:latin typeface="Huawei Sans" panose="020C0503030203020204" pitchFamily="34" charset="0"/>
                      <a:ea typeface="+mn-ea"/>
                      <a:cs typeface="+mn-ea"/>
                      <a:sym typeface="+mn-lt"/>
                    </a:rPr>
                    <a:t>XOR</a:t>
                  </a:r>
                </a:p>
              </p:txBody>
            </p:sp>
            <p:sp>
              <p:nvSpPr>
                <p:cNvPr id="43" name="矩形 42"/>
                <p:cNvSpPr/>
                <p:nvPr/>
              </p:nvSpPr>
              <p:spPr bwMode="auto">
                <a:xfrm>
                  <a:off x="971600" y="4083918"/>
                  <a:ext cx="144016" cy="144016"/>
                </a:xfrm>
                <a:prstGeom prst="rect">
                  <a:avLst/>
                </a:prstGeom>
                <a:solidFill>
                  <a:schemeClr val="bg1"/>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44" name="矩形 43"/>
                <p:cNvSpPr/>
                <p:nvPr/>
              </p:nvSpPr>
              <p:spPr bwMode="auto">
                <a:xfrm>
                  <a:off x="1811708" y="4083918"/>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45" name="矩形 44"/>
                <p:cNvSpPr/>
                <p:nvPr/>
              </p:nvSpPr>
              <p:spPr bwMode="auto">
                <a:xfrm>
                  <a:off x="971600" y="3342476"/>
                  <a:ext cx="144016" cy="144016"/>
                </a:xfrm>
                <a:prstGeom prst="rect">
                  <a:avLst/>
                </a:prstGeom>
                <a:solidFill>
                  <a:schemeClr val="tx1">
                    <a:lumMod val="65000"/>
                    <a:lumOff val="35000"/>
                  </a:schemeClr>
                </a:solidFill>
                <a:ln w="15240">
                  <a:solidFill>
                    <a:schemeClr val="tx1">
                      <a:lumMod val="65000"/>
                      <a:lumOff val="3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46" name="矩形 45"/>
                <p:cNvSpPr/>
                <p:nvPr/>
              </p:nvSpPr>
              <p:spPr bwMode="auto">
                <a:xfrm>
                  <a:off x="1811708" y="3342476"/>
                  <a:ext cx="144016" cy="144016"/>
                </a:xfrm>
                <a:prstGeom prst="rect">
                  <a:avLst/>
                </a:prstGeom>
                <a:solidFill>
                  <a:schemeClr val="bg1"/>
                </a:solidFill>
                <a:ln w="1524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grpSp>
          <p:cxnSp>
            <p:nvCxnSpPr>
              <p:cNvPr id="39" name="直接连接符 38"/>
              <p:cNvCxnSpPr/>
              <p:nvPr/>
            </p:nvCxnSpPr>
            <p:spPr bwMode="auto">
              <a:xfrm>
                <a:off x="5940152" y="3003798"/>
                <a:ext cx="1512168" cy="1080120"/>
              </a:xfrm>
              <a:prstGeom prst="line">
                <a:avLst/>
              </a:prstGeom>
              <a:ln w="19050">
                <a:solidFill>
                  <a:srgbClr val="9933FF"/>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cxnSp>
          <p:nvCxnSpPr>
            <p:cNvPr id="47" name="直接箭头连接符 46"/>
            <p:cNvCxnSpPr/>
            <p:nvPr/>
          </p:nvCxnSpPr>
          <p:spPr bwMode="auto">
            <a:xfrm>
              <a:off x="2267744" y="3363838"/>
              <a:ext cx="360040" cy="0"/>
            </a:xfrm>
            <a:prstGeom prst="straightConnector1">
              <a:avLst/>
            </a:prstGeom>
            <a:ln w="508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bwMode="auto">
            <a:xfrm>
              <a:off x="6012160" y="3435846"/>
              <a:ext cx="360040" cy="0"/>
            </a:xfrm>
            <a:prstGeom prst="straightConnector1">
              <a:avLst/>
            </a:prstGeom>
            <a:ln w="50800">
              <a:solidFill>
                <a:schemeClr val="tx1">
                  <a:lumMod val="65000"/>
                  <a:lumOff val="35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54" name="文本框 53"/>
          <p:cNvSpPr txBox="1"/>
          <p:nvPr/>
        </p:nvSpPr>
        <p:spPr bwMode="auto">
          <a:xfrm>
            <a:off x="5339916" y="2122483"/>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w0</a:t>
            </a:r>
          </a:p>
        </p:txBody>
      </p:sp>
      <p:sp>
        <p:nvSpPr>
          <p:cNvPr id="56" name="文本框 55"/>
          <p:cNvSpPr txBox="1"/>
          <p:nvPr/>
        </p:nvSpPr>
        <p:spPr bwMode="auto">
          <a:xfrm>
            <a:off x="4222360" y="2631469"/>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w1</a:t>
            </a:r>
          </a:p>
        </p:txBody>
      </p:sp>
      <p:sp>
        <p:nvSpPr>
          <p:cNvPr id="57" name="文本框 56"/>
          <p:cNvSpPr txBox="1"/>
          <p:nvPr/>
        </p:nvSpPr>
        <p:spPr bwMode="auto">
          <a:xfrm>
            <a:off x="3750333" y="3121421"/>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w2</a:t>
            </a:r>
          </a:p>
        </p:txBody>
      </p:sp>
      <p:sp>
        <p:nvSpPr>
          <p:cNvPr id="58" name="文本框 57"/>
          <p:cNvSpPr txBox="1"/>
          <p:nvPr/>
        </p:nvSpPr>
        <p:spPr bwMode="auto">
          <a:xfrm>
            <a:off x="3737420" y="3632060"/>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w3</a:t>
            </a:r>
          </a:p>
        </p:txBody>
      </p:sp>
      <p:sp>
        <p:nvSpPr>
          <p:cNvPr id="59" name="文本框 58"/>
          <p:cNvSpPr txBox="1"/>
          <p:nvPr/>
        </p:nvSpPr>
        <p:spPr bwMode="auto">
          <a:xfrm>
            <a:off x="4206919" y="4201895"/>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w4</a:t>
            </a:r>
          </a:p>
        </p:txBody>
      </p:sp>
      <p:sp>
        <p:nvSpPr>
          <p:cNvPr id="60" name="文本框 59"/>
          <p:cNvSpPr txBox="1"/>
          <p:nvPr/>
        </p:nvSpPr>
        <p:spPr bwMode="auto">
          <a:xfrm>
            <a:off x="5339916" y="4564465"/>
            <a:ext cx="540060"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mn-ea"/>
                <a:cs typeface="+mn-ea"/>
                <a:sym typeface="+mn-lt"/>
              </a:rPr>
              <a:t>w5</a:t>
            </a:r>
          </a:p>
        </p:txBody>
      </p:sp>
    </p:spTree>
    <p:extLst>
      <p:ext uri="{BB962C8B-B14F-4D97-AF65-F5344CB8AC3E}">
        <p14:creationId xmlns:p14="http://schemas.microsoft.com/office/powerpoint/2010/main" val="322367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Impacts of Hidden Layers on A Neural Network</a:t>
            </a:r>
          </a:p>
        </p:txBody>
      </p:sp>
      <p:grpSp>
        <p:nvGrpSpPr>
          <p:cNvPr id="8" name="组合 7"/>
          <p:cNvGrpSpPr/>
          <p:nvPr/>
        </p:nvGrpSpPr>
        <p:grpSpPr>
          <a:xfrm>
            <a:off x="918836" y="2049832"/>
            <a:ext cx="10354327" cy="2700300"/>
            <a:chOff x="1008062" y="2093052"/>
            <a:chExt cx="10354327" cy="2532038"/>
          </a:xfrm>
        </p:grpSpPr>
        <p:pic>
          <p:nvPicPr>
            <p:cNvPr id="5" name="图片 4"/>
            <p:cNvPicPr>
              <a:picLocks/>
            </p:cNvPicPr>
            <p:nvPr/>
          </p:nvPicPr>
          <p:blipFill>
            <a:blip r:embed="rId3">
              <a:extLst>
                <a:ext uri="{28A0092B-C50C-407E-A947-70E740481C1C}">
                  <a14:useLocalDpi xmlns:a14="http://schemas.microsoft.com/office/drawing/2010/main" val="0"/>
                </a:ext>
              </a:extLst>
            </a:blip>
            <a:stretch>
              <a:fillRect/>
            </a:stretch>
          </p:blipFill>
          <p:spPr>
            <a:xfrm>
              <a:off x="1008062" y="2093052"/>
              <a:ext cx="3295120" cy="2532038"/>
            </a:xfrm>
            <a:prstGeom prst="rect">
              <a:avLst/>
            </a:prstGeom>
          </p:spPr>
        </p:pic>
        <p:pic>
          <p:nvPicPr>
            <p:cNvPr id="6" name="图片 5"/>
            <p:cNvPicPr>
              <a:picLocks/>
            </p:cNvPicPr>
            <p:nvPr/>
          </p:nvPicPr>
          <p:blipFill>
            <a:blip r:embed="rId4">
              <a:extLst>
                <a:ext uri="{28A0092B-C50C-407E-A947-70E740481C1C}">
                  <a14:useLocalDpi xmlns:a14="http://schemas.microsoft.com/office/drawing/2010/main" val="0"/>
                </a:ext>
              </a:extLst>
            </a:blip>
            <a:stretch>
              <a:fillRect/>
            </a:stretch>
          </p:blipFill>
          <p:spPr>
            <a:xfrm>
              <a:off x="4537666" y="2093052"/>
              <a:ext cx="3295120" cy="2532038"/>
            </a:xfrm>
            <a:prstGeom prst="rect">
              <a:avLst/>
            </a:prstGeom>
          </p:spPr>
        </p:pic>
        <p:pic>
          <p:nvPicPr>
            <p:cNvPr id="7" name="图片 6"/>
            <p:cNvPicPr>
              <a:picLocks/>
            </p:cNvPicPr>
            <p:nvPr/>
          </p:nvPicPr>
          <p:blipFill>
            <a:blip r:embed="rId5">
              <a:extLst>
                <a:ext uri="{28A0092B-C50C-407E-A947-70E740481C1C}">
                  <a14:useLocalDpi xmlns:a14="http://schemas.microsoft.com/office/drawing/2010/main" val="0"/>
                </a:ext>
              </a:extLst>
            </a:blip>
            <a:stretch>
              <a:fillRect/>
            </a:stretch>
          </p:blipFill>
          <p:spPr>
            <a:xfrm>
              <a:off x="8067269" y="2093052"/>
              <a:ext cx="3295120" cy="2532038"/>
            </a:xfrm>
            <a:prstGeom prst="rect">
              <a:avLst/>
            </a:prstGeom>
          </p:spPr>
        </p:pic>
      </p:grpSp>
      <p:sp>
        <p:nvSpPr>
          <p:cNvPr id="9" name="文本框 8"/>
          <p:cNvSpPr txBox="1"/>
          <p:nvPr/>
        </p:nvSpPr>
        <p:spPr bwMode="auto">
          <a:xfrm>
            <a:off x="5030690" y="4775120"/>
            <a:ext cx="2101483" cy="70421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000" b="1">
                <a:latin typeface="Huawei Sans" panose="020C0503030203020204" pitchFamily="34" charset="0"/>
                <a:ea typeface="+mn-ea"/>
                <a:cs typeface="+mn-ea"/>
                <a:sym typeface="+mn-lt"/>
              </a:rPr>
              <a:t>3 hidden layers</a:t>
            </a:r>
          </a:p>
        </p:txBody>
      </p:sp>
      <p:sp>
        <p:nvSpPr>
          <p:cNvPr id="10" name="文本框 9"/>
          <p:cNvSpPr txBox="1"/>
          <p:nvPr/>
        </p:nvSpPr>
        <p:spPr bwMode="auto">
          <a:xfrm>
            <a:off x="8529071" y="4775120"/>
            <a:ext cx="2300223" cy="70421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000" b="1">
                <a:latin typeface="Huawei Sans" panose="020C0503030203020204" pitchFamily="34" charset="0"/>
                <a:ea typeface="+mn-ea"/>
                <a:cs typeface="+mn-ea"/>
                <a:sym typeface="+mn-lt"/>
              </a:rPr>
              <a:t>20 hidden layers</a:t>
            </a:r>
          </a:p>
        </p:txBody>
      </p:sp>
      <p:sp>
        <p:nvSpPr>
          <p:cNvPr id="11" name="文本框 10"/>
          <p:cNvSpPr txBox="1"/>
          <p:nvPr/>
        </p:nvSpPr>
        <p:spPr bwMode="auto">
          <a:xfrm>
            <a:off x="1426545" y="4775120"/>
            <a:ext cx="2088977" cy="70421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000" b="1">
                <a:latin typeface="Huawei Sans" panose="020C0503030203020204" pitchFamily="34" charset="0"/>
                <a:ea typeface="+mn-ea"/>
                <a:cs typeface="+mn-ea"/>
                <a:sym typeface="+mn-lt"/>
              </a:rPr>
              <a:t>0 hidden layers</a:t>
            </a:r>
          </a:p>
        </p:txBody>
      </p:sp>
    </p:spTree>
    <p:extLst>
      <p:ext uri="{BB962C8B-B14F-4D97-AF65-F5344CB8AC3E}">
        <p14:creationId xmlns:p14="http://schemas.microsoft.com/office/powerpoint/2010/main" val="423834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a:solidFill>
                  <a:schemeClr val="bg1">
                    <a:lumMod val="50000"/>
                  </a:schemeClr>
                </a:solidFill>
                <a:latin typeface="Huawei Sans" panose="020C0503030203020204" pitchFamily="34" charset="0"/>
                <a:cs typeface="+mn-ea"/>
                <a:sym typeface="+mn-lt"/>
              </a:rPr>
              <a:t>Deep Learning Summary</a:t>
            </a:r>
          </a:p>
          <a:p>
            <a:r>
              <a:rPr lang="en-US" b="1">
                <a:latin typeface="Huawei Sans" panose="020C0503030203020204" pitchFamily="34" charset="0"/>
                <a:cs typeface="+mn-ea"/>
                <a:sym typeface="+mn-lt"/>
              </a:rPr>
              <a:t>Training Rules</a:t>
            </a:r>
          </a:p>
          <a:p>
            <a:r>
              <a:rPr lang="en-US">
                <a:solidFill>
                  <a:schemeClr val="bg1">
                    <a:lumMod val="50000"/>
                  </a:schemeClr>
                </a:solidFill>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a:solidFill>
                  <a:schemeClr val="bg1">
                    <a:lumMod val="50000"/>
                  </a:schemeClr>
                </a:solidFill>
                <a:latin typeface="Huawei Sans" panose="020C0503030203020204" pitchFamily="34" charset="0"/>
                <a:cs typeface="+mn-ea"/>
                <a:sym typeface="+mn-lt"/>
              </a:rPr>
              <a:t>Optimizer</a:t>
            </a:r>
          </a:p>
          <a:p>
            <a:r>
              <a:rPr lang="en-US">
                <a:solidFill>
                  <a:schemeClr val="bg1">
                    <a:lumMod val="50000"/>
                  </a:schemeClr>
                </a:solidFill>
                <a:latin typeface="Huawei Sans" panose="020C0503030203020204" pitchFamily="34" charset="0"/>
                <a:cs typeface="+mn-ea"/>
                <a:sym typeface="+mn-lt"/>
              </a:rPr>
              <a:t>Types of Neural Networks</a:t>
            </a:r>
          </a:p>
          <a:p>
            <a:r>
              <a:rPr lang="en-US">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4106433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Gradient Descent and Loss Function</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wrap="square">
                <a:noAutofit/>
              </a:bodyPr>
              <a:lstStyle/>
              <a:p>
                <a:pPr>
                  <a:lnSpc>
                    <a:spcPct val="120000"/>
                  </a:lnSpc>
                </a:pPr>
                <a:r>
                  <a:rPr lang="en-US" sz="1600" dirty="0">
                    <a:latin typeface="Huawei Sans" panose="020C0503030203020204" pitchFamily="34" charset="0"/>
                  </a:rPr>
                  <a:t>The gradient of the multivariate function </a:t>
                </a:r>
                <a14:m>
                  <m:oMath xmlns:m="http://schemas.openxmlformats.org/officeDocument/2006/math">
                    <m:r>
                      <a:rPr lang="en-US" altLang="zh-CN" sz="1600" i="1">
                        <a:latin typeface="Cambria Math" panose="02040503050406030204" pitchFamily="18" charset="0"/>
                        <a:cs typeface="+mn-ea"/>
                        <a:sym typeface="+mn-lt"/>
                      </a:rPr>
                      <m:t>𝑜</m:t>
                    </m:r>
                    <m:r>
                      <a:rPr lang="en-US" altLang="zh-CN"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d>
                      <m:dPr>
                        <m:ctrlPr>
                          <a:rPr lang="en-US" altLang="zh-CN" sz="1600" i="1">
                            <a:latin typeface="Cambria Math" panose="02040503050406030204" pitchFamily="18" charset="0"/>
                            <a:cs typeface="+mn-ea"/>
                            <a:sym typeface="+mn-lt"/>
                          </a:rPr>
                        </m:ctrlPr>
                      </m:dPr>
                      <m:e>
                        <m:r>
                          <a:rPr lang="en-US" altLang="zh-CN" sz="1600" i="1">
                            <a:latin typeface="Cambria Math" panose="02040503050406030204" pitchFamily="18" charset="0"/>
                            <a:cs typeface="+mn-ea"/>
                            <a:sym typeface="+mn-lt"/>
                          </a:rPr>
                          <m:t>𝑥</m:t>
                        </m:r>
                      </m:e>
                    </m:d>
                    <m:r>
                      <a:rPr lang="en-US" altLang="zh-CN"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d>
                      <m:dPr>
                        <m:ctrlPr>
                          <a:rPr lang="en-US" altLang="zh-CN" sz="1600" i="1">
                            <a:latin typeface="Cambria Math" panose="02040503050406030204" pitchFamily="18" charset="0"/>
                            <a:cs typeface="+mn-ea"/>
                            <a:sym typeface="+mn-lt"/>
                          </a:rPr>
                        </m:ctrlPr>
                      </m:d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0</m:t>
                            </m:r>
                          </m:sub>
                        </m:sSub>
                        <m:r>
                          <a:rPr lang="en-US" altLang="zh-CN"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1</m:t>
                            </m:r>
                          </m:sub>
                        </m:sSub>
                        <m:r>
                          <a:rPr lang="en-US" altLang="zh-CN"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𝑛</m:t>
                            </m:r>
                          </m:sub>
                        </m:sSub>
                      </m:e>
                    </m:d>
                  </m:oMath>
                </a14:m>
                <a:r>
                  <a:rPr lang="en-US" sz="1600" dirty="0">
                    <a:latin typeface="Huawei Sans" panose="020C0503030203020204" pitchFamily="34" charset="0"/>
                  </a:rPr>
                  <a:t> at </a:t>
                </a:r>
                <a14:m>
                  <m:oMath xmlns:m="http://schemas.openxmlformats.org/officeDocument/2006/math">
                    <m:sSup>
                      <m:sSupPr>
                        <m:ctrlPr>
                          <a:rPr lang="en-US" altLang="zh-CN" sz="1600" i="1">
                            <a:latin typeface="Cambria Math" panose="02040503050406030204" pitchFamily="18" charset="0"/>
                            <a:cs typeface="+mn-ea"/>
                            <a:sym typeface="+mn-lt"/>
                          </a:rPr>
                        </m:ctrlPr>
                      </m:sSupPr>
                      <m:e>
                        <m:r>
                          <a:rPr lang="en-US" altLang="zh-CN" sz="1600" i="1">
                            <a:latin typeface="Cambria Math" panose="02040503050406030204" pitchFamily="18" charset="0"/>
                            <a:cs typeface="+mn-ea"/>
                            <a:sym typeface="+mn-lt"/>
                          </a:rPr>
                          <m:t>𝑋</m:t>
                        </m:r>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0</m:t>
                                </m:r>
                              </m:sub>
                            </m:sSub>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1</m:t>
                                </m:r>
                              </m:sub>
                            </m:sSub>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𝑛</m:t>
                                </m:r>
                              </m:sub>
                            </m:sSub>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r>
                          <m:rPr>
                            <m:nor/>
                          </m:rPr>
                          <a:rPr lang="en-US" sz="1600" dirty="0">
                            <a:latin typeface="Huawei Sans" panose="020C0503030203020204" pitchFamily="34" charset="0"/>
                            <a:cs typeface="+mn-ea"/>
                            <a:sym typeface="+mn-lt"/>
                          </a:rPr>
                          <m:t> </m:t>
                        </m:r>
                      </m:e>
                      <m:sup>
                        <m:r>
                          <a:rPr lang="en-US" altLang="zh-CN" sz="1600" i="1">
                            <a:latin typeface="Cambria Math" panose="02040503050406030204" pitchFamily="18" charset="0"/>
                            <a:cs typeface="+mn-ea"/>
                            <a:sym typeface="+mn-lt"/>
                          </a:rPr>
                          <m:t>𝑇</m:t>
                        </m:r>
                      </m:sup>
                    </m:sSup>
                  </m:oMath>
                </a14:m>
                <a:r>
                  <a:rPr lang="en-US" sz="1600" dirty="0">
                    <a:latin typeface="Huawei Sans" panose="020C0503030203020204" pitchFamily="34" charset="0"/>
                  </a:rPr>
                  <a:t> is shown as follows:</a:t>
                </a:r>
              </a:p>
              <a:p>
                <a:pPr marL="0" indent="0" algn="ctr">
                  <a:lnSpc>
                    <a:spcPct val="120000"/>
                  </a:lnSpc>
                  <a:buNone/>
                </a:pPr>
                <a14:m>
                  <m:oMath xmlns:m="http://schemas.openxmlformats.org/officeDocument/2006/math">
                    <m:r>
                      <a:rPr lang="zh-CN" altLang="en-US"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d>
                      <m:dPr>
                        <m:ctrlPr>
                          <a:rPr lang="en-US" altLang="zh-CN" sz="1600" i="1">
                            <a:latin typeface="Cambria Math" panose="02040503050406030204" pitchFamily="18" charset="0"/>
                            <a:cs typeface="+mn-ea"/>
                            <a:sym typeface="+mn-lt"/>
                          </a:rPr>
                        </m:ctrlPr>
                      </m:dPr>
                      <m:e>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0</m:t>
                                </m:r>
                              </m:sub>
                            </m:sSub>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1</m:t>
                                </m:r>
                              </m:sub>
                            </m:sSub>
                          </m:e>
                          <m:sup>
                            <m:r>
                              <a:rPr lang="en-US" altLang="zh-CN" sz="1600" i="1">
                                <a:latin typeface="Cambria Math" panose="02040503050406030204" pitchFamily="18" charset="0"/>
                                <a:cs typeface="+mn-ea"/>
                                <a:sym typeface="+mn-lt"/>
                              </a:rPr>
                              <m:t>′</m:t>
                            </m:r>
                          </m:sup>
                        </m:sSup>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𝑛</m:t>
                                </m:r>
                              </m:sub>
                            </m:sSub>
                          </m:e>
                          <m:sup>
                            <m:r>
                              <a:rPr lang="en-US" altLang="zh-CN" sz="1600" i="1">
                                <a:latin typeface="Cambria Math" panose="02040503050406030204" pitchFamily="18" charset="0"/>
                                <a:cs typeface="+mn-ea"/>
                                <a:sym typeface="+mn-lt"/>
                              </a:rPr>
                              <m:t>′</m:t>
                            </m:r>
                          </m:sup>
                        </m:sSup>
                      </m:e>
                    </m:d>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r>
                          <a:rPr lang="en-US" altLang="zh-CN" sz="1600" i="1">
                            <a:latin typeface="Cambria Math" panose="02040503050406030204" pitchFamily="18" charset="0"/>
                            <a:cs typeface="+mn-ea"/>
                            <a:sym typeface="+mn-lt"/>
                          </a:rPr>
                          <m:t>[</m:t>
                        </m:r>
                        <m:f>
                          <m:fPr>
                            <m:ctrlPr>
                              <a:rPr lang="en-US" altLang="zh-CN" sz="1600" i="1">
                                <a:latin typeface="Cambria Math" panose="02040503050406030204" pitchFamily="18" charset="0"/>
                                <a:cs typeface="+mn-ea"/>
                                <a:sym typeface="+mn-lt"/>
                              </a:rPr>
                            </m:ctrlPr>
                          </m:fPr>
                          <m:num>
                            <m:r>
                              <a:rPr lang="zh-CN" altLang="en-US"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num>
                          <m:den>
                            <m:r>
                              <a:rPr lang="zh-CN" altLang="en-US"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0</m:t>
                                </m:r>
                              </m:sub>
                            </m:sSub>
                          </m:den>
                        </m:f>
                        <m:r>
                          <a:rPr lang="en-US" altLang="zh-CN" sz="1600" i="1">
                            <a:latin typeface="Cambria Math" panose="02040503050406030204" pitchFamily="18" charset="0"/>
                            <a:cs typeface="+mn-ea"/>
                            <a:sym typeface="+mn-lt"/>
                          </a:rPr>
                          <m:t>,</m:t>
                        </m:r>
                        <m:f>
                          <m:fPr>
                            <m:ctrlPr>
                              <a:rPr lang="en-US" altLang="zh-CN" sz="1600" i="1">
                                <a:latin typeface="Cambria Math" panose="02040503050406030204" pitchFamily="18" charset="0"/>
                                <a:cs typeface="+mn-ea"/>
                                <a:sym typeface="+mn-lt"/>
                              </a:rPr>
                            </m:ctrlPr>
                          </m:fPr>
                          <m:num>
                            <m:r>
                              <a:rPr lang="zh-CN" altLang="en-US"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num>
                          <m:den>
                            <m:r>
                              <a:rPr lang="zh-CN" altLang="en-US"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1</m:t>
                                </m:r>
                              </m:sub>
                            </m:sSub>
                          </m:den>
                        </m:f>
                        <m:r>
                          <a:rPr lang="en-US" altLang="zh-CN" sz="1600" i="1">
                            <a:latin typeface="Cambria Math" panose="02040503050406030204" pitchFamily="18" charset="0"/>
                            <a:cs typeface="+mn-ea"/>
                            <a:sym typeface="+mn-lt"/>
                          </a:rPr>
                          <m:t>,…,</m:t>
                        </m:r>
                        <m:f>
                          <m:fPr>
                            <m:ctrlPr>
                              <a:rPr lang="en-US" altLang="zh-CN" sz="1600" i="1">
                                <a:latin typeface="Cambria Math" panose="02040503050406030204" pitchFamily="18" charset="0"/>
                                <a:cs typeface="+mn-ea"/>
                                <a:sym typeface="+mn-lt"/>
                              </a:rPr>
                            </m:ctrlPr>
                          </m:fPr>
                          <m:num>
                            <m:r>
                              <a:rPr lang="zh-CN" altLang="en-US"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𝑓</m:t>
                            </m:r>
                          </m:num>
                          <m:den>
                            <m:r>
                              <a:rPr lang="zh-CN" altLang="en-US"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𝑥</m:t>
                                </m:r>
                              </m:e>
                              <m:sub>
                                <m:r>
                                  <a:rPr lang="en-US" altLang="zh-CN" sz="1600" i="1">
                                    <a:latin typeface="Cambria Math" panose="02040503050406030204" pitchFamily="18" charset="0"/>
                                    <a:cs typeface="+mn-ea"/>
                                    <a:sym typeface="+mn-lt"/>
                                  </a:rPr>
                                  <m:t>𝑛</m:t>
                                </m:r>
                              </m:sub>
                            </m:sSub>
                          </m:den>
                        </m:f>
                        <m:r>
                          <a:rPr lang="en-US" altLang="zh-CN" sz="1600" i="1">
                            <a:latin typeface="Cambria Math" panose="02040503050406030204" pitchFamily="18" charset="0"/>
                            <a:cs typeface="+mn-ea"/>
                            <a:sym typeface="+mn-lt"/>
                          </a:rPr>
                          <m:t>]</m:t>
                        </m:r>
                        <m:r>
                          <m:rPr>
                            <m:nor/>
                          </m:rPr>
                          <a:rPr lang="en-US" sz="1600" dirty="0">
                            <a:latin typeface="Huawei Sans" panose="020C0503030203020204" pitchFamily="34" charset="0"/>
                            <a:cs typeface="+mn-ea"/>
                            <a:sym typeface="+mn-lt"/>
                          </a:rPr>
                          <m:t> </m:t>
                        </m:r>
                      </m:e>
                      <m:sup>
                        <m:r>
                          <a:rPr lang="en-US" altLang="zh-CN" sz="1600" i="1">
                            <a:latin typeface="Cambria Math" panose="02040503050406030204" pitchFamily="18" charset="0"/>
                            <a:cs typeface="+mn-ea"/>
                            <a:sym typeface="+mn-lt"/>
                          </a:rPr>
                          <m:t>𝑇</m:t>
                        </m:r>
                      </m:sup>
                    </m:sSup>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m:t>
                        </m:r>
                      </m:e>
                      <m:sub>
                        <m:r>
                          <a:rPr lang="en-US" altLang="zh-CN" sz="1600" i="1">
                            <a:latin typeface="Cambria Math" panose="02040503050406030204" pitchFamily="18" charset="0"/>
                            <a:cs typeface="+mn-ea"/>
                            <a:sym typeface="+mn-lt"/>
                          </a:rPr>
                          <m:t>𝑋</m:t>
                        </m:r>
                        <m:r>
                          <a:rPr lang="en-US" altLang="zh-CN" sz="1600" i="1">
                            <a:latin typeface="Cambria Math" panose="02040503050406030204" pitchFamily="18" charset="0"/>
                            <a:cs typeface="+mn-ea"/>
                            <a:sym typeface="+mn-lt"/>
                          </a:rPr>
                          <m:t>=</m:t>
                        </m:r>
                        <m:sSup>
                          <m:sSupPr>
                            <m:ctrlPr>
                              <a:rPr lang="en-US" altLang="zh-CN" sz="1600" i="1">
                                <a:latin typeface="Cambria Math" panose="02040503050406030204" pitchFamily="18" charset="0"/>
                                <a:cs typeface="+mn-ea"/>
                                <a:sym typeface="+mn-lt"/>
                              </a:rPr>
                            </m:ctrlPr>
                          </m:sSupPr>
                          <m:e>
                            <m:r>
                              <a:rPr lang="en-US" altLang="zh-CN" sz="1600" i="1">
                                <a:latin typeface="Cambria Math" panose="02040503050406030204" pitchFamily="18" charset="0"/>
                                <a:cs typeface="+mn-ea"/>
                                <a:sym typeface="+mn-lt"/>
                              </a:rPr>
                              <m:t>𝑋</m:t>
                            </m:r>
                          </m:e>
                          <m:sup>
                            <m:r>
                              <a:rPr lang="en-US" altLang="zh-CN" sz="1600" i="1">
                                <a:latin typeface="Cambria Math" panose="02040503050406030204" pitchFamily="18" charset="0"/>
                                <a:cs typeface="+mn-ea"/>
                                <a:sym typeface="+mn-lt"/>
                              </a:rPr>
                              <m:t>′</m:t>
                            </m:r>
                          </m:sup>
                        </m:sSup>
                      </m:sub>
                    </m:sSub>
                  </m:oMath>
                </a14:m>
                <a:r>
                  <a:rPr lang="en-US" sz="1600" dirty="0">
                    <a:latin typeface="Huawei Sans" panose="020C0503030203020204" pitchFamily="34" charset="0"/>
                  </a:rPr>
                  <a:t>,</a:t>
                </a:r>
              </a:p>
              <a:p>
                <a:pPr marL="311150" indent="0" algn="l">
                  <a:lnSpc>
                    <a:spcPct val="120000"/>
                  </a:lnSpc>
                  <a:buNone/>
                </a:pPr>
                <a:r>
                  <a:rPr lang="en-US" sz="1600" dirty="0">
                    <a:latin typeface="Huawei Sans" panose="020C0503030203020204" pitchFamily="34" charset="0"/>
                    <a:cs typeface="+mn-ea"/>
                    <a:sym typeface="+mn-lt"/>
                  </a:rPr>
                  <a:t>The direction of the gradient vector is the fastest growing direction of the function. As a result, the direction of the negative gradient vector </a:t>
                </a:r>
                <a14:m>
                  <m:oMath xmlns:m="http://schemas.openxmlformats.org/officeDocument/2006/math">
                    <m:r>
                      <a:rPr lang="en-US" altLang="zh-CN" sz="1600" dirty="0">
                        <a:latin typeface="Cambria Math" panose="02040503050406030204" pitchFamily="18" charset="0"/>
                        <a:cs typeface="+mn-ea"/>
                        <a:sym typeface="+mn-lt"/>
                      </a:rPr>
                      <m:t>−</m:t>
                    </m:r>
                    <m:r>
                      <a:rPr lang="en-US" altLang="zh-CN" sz="1600" i="1" dirty="0">
                        <a:latin typeface="Cambria Math" panose="02040503050406030204" pitchFamily="18" charset="0"/>
                        <a:cs typeface="+mn-ea"/>
                        <a:sym typeface="+mn-lt"/>
                      </a:rPr>
                      <m:t>𝛻</m:t>
                    </m:r>
                    <m:r>
                      <a:rPr lang="en-US" altLang="zh-CN" sz="1600" i="1" dirty="0">
                        <a:latin typeface="Cambria Math" panose="02040503050406030204" pitchFamily="18" charset="0"/>
                        <a:cs typeface="+mn-ea"/>
                        <a:sym typeface="+mn-lt"/>
                      </a:rPr>
                      <m:t>𝑓</m:t>
                    </m:r>
                  </m:oMath>
                </a14:m>
                <a:r>
                  <a:rPr lang="en-US" sz="1600" dirty="0">
                    <a:latin typeface="Huawei Sans" panose="020C0503030203020204" pitchFamily="34" charset="0"/>
                  </a:rPr>
                  <a:t> is the fastest descent direction of the function.</a:t>
                </a:r>
              </a:p>
              <a:p>
                <a:pPr>
                  <a:lnSpc>
                    <a:spcPct val="120000"/>
                  </a:lnSpc>
                </a:pPr>
                <a:r>
                  <a:rPr lang="en-US" sz="1600" dirty="0">
                    <a:latin typeface="Huawei Sans" panose="020C0503030203020204" pitchFamily="34" charset="0"/>
                    <a:cs typeface="+mn-ea"/>
                    <a:sym typeface="+mn-lt"/>
                  </a:rPr>
                  <a:t>During the training of the deep learning network, target classification errors must be parameterized. </a:t>
                </a:r>
                <a:r>
                  <a:rPr lang="en-US" sz="1600" b="1" dirty="0">
                    <a:latin typeface="Huawei Sans" panose="020C0503030203020204" pitchFamily="34" charset="0"/>
                    <a:cs typeface="+mn-ea"/>
                    <a:sym typeface="+mn-lt"/>
                  </a:rPr>
                  <a:t>A loss function (error function)</a:t>
                </a:r>
                <a:r>
                  <a:rPr lang="en-US" sz="1600" dirty="0">
                    <a:latin typeface="Huawei Sans" panose="020C0503030203020204" pitchFamily="34" charset="0"/>
                    <a:cs typeface="+mn-ea"/>
                    <a:sym typeface="+mn-lt"/>
                  </a:rPr>
                  <a:t> is used, which reflects the error between the target output and actual output of the perceptron. For a single training sample x, the most common error function is the </a:t>
                </a:r>
                <a:r>
                  <a:rPr lang="en-US" sz="1600" b="1" dirty="0">
                    <a:latin typeface="Huawei Sans" panose="020C0503030203020204" pitchFamily="34" charset="0"/>
                    <a:cs typeface="+mn-ea"/>
                    <a:sym typeface="+mn-lt"/>
                  </a:rPr>
                  <a:t>Quadratic cost function</a:t>
                </a:r>
                <a:r>
                  <a:rPr lang="en-US" sz="1600" dirty="0">
                    <a:latin typeface="Huawei Sans" panose="020C0503030203020204" pitchFamily="34" charset="0"/>
                    <a:cs typeface="+mn-ea"/>
                    <a:sym typeface="+mn-lt"/>
                  </a:rPr>
                  <a:t>.</a:t>
                </a:r>
              </a:p>
              <a:p>
                <a:pPr marL="0" indent="0" algn="ctr">
                  <a:lnSpc>
                    <a:spcPct val="120000"/>
                  </a:lnSpc>
                  <a:buNone/>
                </a:pPr>
                <a14:m>
                  <m:oMath xmlns:m="http://schemas.openxmlformats.org/officeDocument/2006/math">
                    <m:r>
                      <a:rPr lang="en-US" altLang="zh-CN" sz="1600" i="1">
                        <a:latin typeface="Cambria Math" panose="02040503050406030204" pitchFamily="18" charset="0"/>
                        <a:cs typeface="+mn-ea"/>
                        <a:sym typeface="+mn-lt"/>
                      </a:rPr>
                      <m:t>𝐸</m:t>
                    </m:r>
                    <m:d>
                      <m:dPr>
                        <m:ctrlPr>
                          <a:rPr lang="en-US" altLang="zh-CN" sz="1600" i="1">
                            <a:latin typeface="Cambria Math" panose="02040503050406030204" pitchFamily="18" charset="0"/>
                            <a:cs typeface="+mn-ea"/>
                            <a:sym typeface="+mn-lt"/>
                          </a:rPr>
                        </m:ctrlPr>
                      </m:dPr>
                      <m:e>
                        <m:r>
                          <a:rPr lang="en-US" altLang="zh-CN" sz="1600" i="1">
                            <a:latin typeface="Cambria Math" panose="02040503050406030204" pitchFamily="18" charset="0"/>
                            <a:cs typeface="+mn-ea"/>
                            <a:sym typeface="+mn-lt"/>
                          </a:rPr>
                          <m:t>𝑤</m:t>
                        </m:r>
                      </m:e>
                    </m:d>
                    <m:r>
                      <a:rPr lang="en-US" altLang="zh-CN" sz="1600" i="1">
                        <a:latin typeface="Cambria Math" panose="02040503050406030204" pitchFamily="18" charset="0"/>
                        <a:cs typeface="+mn-ea"/>
                        <a:sym typeface="+mn-lt"/>
                      </a:rPr>
                      <m:t>=</m:t>
                    </m:r>
                    <m:f>
                      <m:fPr>
                        <m:ctrlPr>
                          <a:rPr lang="en-US" altLang="zh-CN" sz="1600" i="1">
                            <a:latin typeface="Cambria Math" panose="02040503050406030204" pitchFamily="18" charset="0"/>
                            <a:cs typeface="+mn-ea"/>
                            <a:sym typeface="+mn-lt"/>
                          </a:rPr>
                        </m:ctrlPr>
                      </m:fPr>
                      <m:num>
                        <m:r>
                          <a:rPr lang="en-US" altLang="zh-CN" sz="1600" i="1">
                            <a:latin typeface="Cambria Math" panose="02040503050406030204" pitchFamily="18" charset="0"/>
                            <a:cs typeface="+mn-ea"/>
                            <a:sym typeface="+mn-lt"/>
                          </a:rPr>
                          <m:t>1</m:t>
                        </m:r>
                      </m:num>
                      <m:den>
                        <m:r>
                          <a:rPr lang="en-US" altLang="zh-CN" sz="1600" i="1">
                            <a:latin typeface="Cambria Math" panose="02040503050406030204" pitchFamily="18" charset="0"/>
                            <a:cs typeface="+mn-ea"/>
                            <a:sym typeface="+mn-lt"/>
                          </a:rPr>
                          <m:t>2</m:t>
                        </m:r>
                      </m:den>
                    </m:f>
                    <m:nary>
                      <m:naryPr>
                        <m:chr m:val="∑"/>
                        <m:supHide m:val="on"/>
                        <m:ctrlPr>
                          <a:rPr lang="en-US" altLang="zh-CN" sz="1600" i="1">
                            <a:latin typeface="Cambria Math" panose="02040503050406030204" pitchFamily="18" charset="0"/>
                            <a:cs typeface="+mn-ea"/>
                            <a:sym typeface="+mn-lt"/>
                          </a:rPr>
                        </m:ctrlPr>
                      </m:naryPr>
                      <m:sub>
                        <m:r>
                          <m:rPr>
                            <m:brk m:alnAt="7"/>
                          </m:rPr>
                          <a:rPr lang="en-US" altLang="zh-CN" sz="1600" i="1">
                            <a:latin typeface="Cambria Math" panose="02040503050406030204" pitchFamily="18" charset="0"/>
                            <a:cs typeface="+mn-ea"/>
                            <a:sym typeface="+mn-lt"/>
                          </a:rPr>
                          <m:t>𝑑</m:t>
                        </m:r>
                        <m:r>
                          <a:rPr lang="en-US" altLang="zh-CN" sz="1600" i="1">
                            <a:latin typeface="Cambria Math" panose="02040503050406030204" pitchFamily="18" charset="0"/>
                            <a:cs typeface="+mn-ea"/>
                            <a:sym typeface="+mn-lt"/>
                          </a:rPr>
                          <m:t>∈</m:t>
                        </m:r>
                        <m:r>
                          <a:rPr lang="en-US" altLang="zh-CN" sz="1600" i="1">
                            <a:latin typeface="Cambria Math" panose="02040503050406030204" pitchFamily="18" charset="0"/>
                            <a:cs typeface="+mn-ea"/>
                            <a:sym typeface="+mn-lt"/>
                          </a:rPr>
                          <m:t>𝐷</m:t>
                        </m:r>
                      </m:sub>
                      <m:sup/>
                      <m:e>
                        <m:sSup>
                          <m:sSupPr>
                            <m:ctrlPr>
                              <a:rPr lang="en-US" altLang="zh-CN" sz="1600" i="1">
                                <a:latin typeface="Cambria Math" panose="02040503050406030204" pitchFamily="18" charset="0"/>
                                <a:cs typeface="+mn-ea"/>
                                <a:sym typeface="+mn-lt"/>
                              </a:rPr>
                            </m:ctrlPr>
                          </m:sSupPr>
                          <m:e>
                            <m:d>
                              <m:dPr>
                                <m:ctrlPr>
                                  <a:rPr lang="en-US" altLang="zh-CN" sz="1600" i="1">
                                    <a:latin typeface="Cambria Math" panose="02040503050406030204" pitchFamily="18" charset="0"/>
                                    <a:cs typeface="+mn-ea"/>
                                    <a:sym typeface="+mn-lt"/>
                                  </a:rPr>
                                </m:ctrlPr>
                              </m:dPr>
                              <m:e>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𝑡</m:t>
                                    </m:r>
                                  </m:e>
                                  <m:sub>
                                    <m:r>
                                      <a:rPr lang="en-US" altLang="zh-CN" sz="1600" i="1">
                                        <a:latin typeface="Cambria Math" panose="02040503050406030204" pitchFamily="18" charset="0"/>
                                        <a:cs typeface="+mn-ea"/>
                                        <a:sym typeface="+mn-lt"/>
                                      </a:rPr>
                                      <m:t>𝑑</m:t>
                                    </m:r>
                                  </m:sub>
                                </m:sSub>
                                <m:r>
                                  <a:rPr lang="en-US" altLang="zh-CN" sz="1600" i="1">
                                    <a:latin typeface="Cambria Math" panose="02040503050406030204" pitchFamily="18" charset="0"/>
                                    <a:cs typeface="+mn-ea"/>
                                    <a:sym typeface="+mn-lt"/>
                                  </a:rPr>
                                  <m:t>−</m:t>
                                </m:r>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𝑜</m:t>
                                    </m:r>
                                  </m:e>
                                  <m:sub>
                                    <m:r>
                                      <a:rPr lang="en-US" altLang="zh-CN" sz="1600" i="1">
                                        <a:latin typeface="Cambria Math" panose="02040503050406030204" pitchFamily="18" charset="0"/>
                                        <a:cs typeface="+mn-ea"/>
                                        <a:sym typeface="+mn-lt"/>
                                      </a:rPr>
                                      <m:t>𝑑</m:t>
                                    </m:r>
                                  </m:sub>
                                </m:sSub>
                              </m:e>
                            </m:d>
                          </m:e>
                          <m:sup>
                            <m:r>
                              <a:rPr lang="en-US" altLang="zh-CN" sz="1600" i="1">
                                <a:latin typeface="Cambria Math" panose="02040503050406030204" pitchFamily="18" charset="0"/>
                                <a:cs typeface="+mn-ea"/>
                                <a:sym typeface="+mn-lt"/>
                              </a:rPr>
                              <m:t>2</m:t>
                            </m:r>
                          </m:sup>
                        </m:sSup>
                      </m:e>
                    </m:nary>
                  </m:oMath>
                </a14:m>
                <a:r>
                  <a:rPr lang="en-US" sz="1600" dirty="0">
                    <a:latin typeface="Huawei Sans" panose="020C0503030203020204" pitchFamily="34" charset="0"/>
                  </a:rPr>
                  <a:t>,</a:t>
                </a:r>
              </a:p>
              <a:p>
                <a:pPr marL="311150" indent="0">
                  <a:lnSpc>
                    <a:spcPct val="120000"/>
                  </a:lnSpc>
                  <a:buNone/>
                </a:pPr>
                <a:r>
                  <a:rPr lang="en-US" sz="1600" dirty="0">
                    <a:latin typeface="Huawei Sans" panose="020C0503030203020204" pitchFamily="34" charset="0"/>
                  </a:rPr>
                  <a:t>In the preceding function, </a:t>
                </a:r>
                <a14:m>
                  <m:oMath xmlns:m="http://schemas.openxmlformats.org/officeDocument/2006/math">
                    <m:r>
                      <a:rPr lang="en-US" altLang="zh-CN" sz="1600" i="1" dirty="0" smtClean="0">
                        <a:latin typeface="Cambria Math" panose="02040503050406030204" pitchFamily="18" charset="0"/>
                        <a:cs typeface="+mn-ea"/>
                        <a:sym typeface="+mn-lt"/>
                      </a:rPr>
                      <m:t>𝑑</m:t>
                    </m:r>
                  </m:oMath>
                </a14:m>
                <a:r>
                  <a:rPr lang="en-US" sz="1600" dirty="0">
                    <a:latin typeface="Huawei Sans" panose="020C0503030203020204" pitchFamily="34" charset="0"/>
                  </a:rPr>
                  <a:t> is one neuron in the output layer, D is all the neurons in the output layer, </a:t>
                </a:r>
                <a14:m>
                  <m:oMath xmlns:m="http://schemas.openxmlformats.org/officeDocument/2006/math">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𝑡</m:t>
                        </m:r>
                      </m:e>
                      <m:sub>
                        <m:r>
                          <a:rPr lang="en-US" altLang="zh-CN" sz="1600" i="1">
                            <a:latin typeface="Cambria Math" panose="02040503050406030204" pitchFamily="18" charset="0"/>
                            <a:cs typeface="+mn-ea"/>
                            <a:sym typeface="+mn-lt"/>
                          </a:rPr>
                          <m:t>𝑑</m:t>
                        </m:r>
                      </m:sub>
                    </m:sSub>
                  </m:oMath>
                </a14:m>
                <a:r>
                  <a:rPr lang="en-US" sz="1600" dirty="0">
                    <a:latin typeface="Huawei Sans" panose="020C0503030203020204" pitchFamily="34" charset="0"/>
                  </a:rPr>
                  <a:t> is the target output, and </a:t>
                </a:r>
                <a14:m>
                  <m:oMath xmlns:m="http://schemas.openxmlformats.org/officeDocument/2006/math">
                    <m:sSub>
                      <m:sSubPr>
                        <m:ctrlPr>
                          <a:rPr lang="en-US" altLang="zh-CN" sz="1600" i="1">
                            <a:latin typeface="Cambria Math" panose="02040503050406030204" pitchFamily="18" charset="0"/>
                            <a:cs typeface="+mn-ea"/>
                            <a:sym typeface="+mn-lt"/>
                          </a:rPr>
                        </m:ctrlPr>
                      </m:sSubPr>
                      <m:e>
                        <m:r>
                          <a:rPr lang="en-US" altLang="zh-CN" sz="1600" i="1">
                            <a:latin typeface="Cambria Math" panose="02040503050406030204" pitchFamily="18" charset="0"/>
                            <a:cs typeface="+mn-ea"/>
                            <a:sym typeface="+mn-lt"/>
                          </a:rPr>
                          <m:t>𝑜</m:t>
                        </m:r>
                      </m:e>
                      <m:sub>
                        <m:r>
                          <a:rPr lang="en-US" altLang="zh-CN" sz="1600" i="1">
                            <a:latin typeface="Cambria Math" panose="02040503050406030204" pitchFamily="18" charset="0"/>
                            <a:cs typeface="+mn-ea"/>
                            <a:sym typeface="+mn-lt"/>
                          </a:rPr>
                          <m:t>𝑑</m:t>
                        </m:r>
                      </m:sub>
                    </m:sSub>
                  </m:oMath>
                </a14:m>
                <a:r>
                  <a:rPr lang="en-US" sz="1600" dirty="0">
                    <a:latin typeface="Huawei Sans" panose="020C0503030203020204" pitchFamily="34" charset="0"/>
                  </a:rPr>
                  <a:t> is the actual output.</a:t>
                </a:r>
              </a:p>
              <a:p>
                <a:pPr>
                  <a:lnSpc>
                    <a:spcPct val="120000"/>
                  </a:lnSpc>
                </a:pPr>
                <a:r>
                  <a:rPr lang="en-US" sz="1600" dirty="0">
                    <a:latin typeface="Huawei Sans" panose="020C0503030203020204" pitchFamily="34" charset="0"/>
                    <a:cs typeface="+mn-ea"/>
                    <a:sym typeface="+mn-lt"/>
                  </a:rPr>
                  <a:t>The gradient descent method enables the loss function to search along the negative gradient direction and update the parameters iteratively, finally minimizing the loss function.</a:t>
                </a:r>
              </a:p>
              <a:p>
                <a:pPr>
                  <a:lnSpc>
                    <a:spcPct val="120000"/>
                  </a:lnSpc>
                </a:pPr>
                <a:endParaRPr lang="en-US" sz="1600" dirty="0">
                  <a:latin typeface="Huawei Sans" panose="020C0503030203020204" pitchFamily="34" charset="0"/>
                  <a:cs typeface="+mn-ea"/>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57" r="-341"/>
                </a:stretch>
              </a:blipFill>
            </p:spPr>
            <p:txBody>
              <a:bodyPr/>
              <a:lstStyle/>
              <a:p>
                <a:r>
                  <a:rPr lang="en-US">
                    <a:noFill/>
                  </a:rPr>
                  <a:t> </a:t>
                </a:r>
              </a:p>
            </p:txBody>
          </p:sp>
        </mc:Fallback>
      </mc:AlternateContent>
    </p:spTree>
    <p:extLst>
      <p:ext uri="{BB962C8B-B14F-4D97-AF65-F5344CB8AC3E}">
        <p14:creationId xmlns:p14="http://schemas.microsoft.com/office/powerpoint/2010/main" val="424811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Extrema of the Loss Function</a:t>
            </a:r>
            <a:endParaRPr lang="en-US" dirty="0">
              <a:sym typeface="+mn-lt"/>
            </a:endParaRP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600" dirty="0"/>
                  <a:t>Purpose: The loss function </a:t>
                </a:r>
                <a14:m>
                  <m:oMath xmlns:m="http://schemas.openxmlformats.org/officeDocument/2006/math">
                    <m:r>
                      <a:rPr lang="en-US" altLang="zh-CN" sz="1600" dirty="0">
                        <a:latin typeface="Cambria Math" panose="02040503050406030204" pitchFamily="18" charset="0"/>
                        <a:sym typeface="+mn-lt"/>
                      </a:rPr>
                      <m:t>𝐸</m:t>
                    </m:r>
                    <m:r>
                      <a:rPr lang="en-US" altLang="zh-CN" sz="1600" dirty="0">
                        <a:latin typeface="Cambria Math" panose="02040503050406030204" pitchFamily="18" charset="0"/>
                        <a:sym typeface="+mn-lt"/>
                      </a:rPr>
                      <m:t>(</m:t>
                    </m:r>
                    <m:r>
                      <a:rPr lang="en-US" altLang="zh-CN" sz="1600" dirty="0">
                        <a:latin typeface="Cambria Math" panose="02040503050406030204" pitchFamily="18" charset="0"/>
                        <a:sym typeface="+mn-lt"/>
                      </a:rPr>
                      <m:t>𝑊</m:t>
                    </m:r>
                    <m:r>
                      <a:rPr lang="en-US" altLang="zh-CN" sz="1600" dirty="0">
                        <a:latin typeface="Cambria Math" panose="02040503050406030204" pitchFamily="18" charset="0"/>
                        <a:sym typeface="+mn-lt"/>
                      </a:rPr>
                      <m:t>)</m:t>
                    </m:r>
                  </m:oMath>
                </a14:m>
                <a:r>
                  <a:rPr lang="en-US" sz="1600" dirty="0"/>
                  <a:t> is defined on the weight space. The objective is to search for the weight vector </a:t>
                </a:r>
                <a14:m>
                  <m:oMath xmlns:m="http://schemas.openxmlformats.org/officeDocument/2006/math">
                    <m:r>
                      <a:rPr lang="en-US" altLang="zh-CN" sz="1600" dirty="0">
                        <a:latin typeface="Cambria Math" panose="02040503050406030204" pitchFamily="18" charset="0"/>
                        <a:sym typeface="+mn-lt"/>
                      </a:rPr>
                      <m:t>𝑊</m:t>
                    </m:r>
                  </m:oMath>
                </a14:m>
                <a:r>
                  <a:rPr lang="en-US" sz="1600" dirty="0"/>
                  <a:t> that can minimize </a:t>
                </a:r>
                <a14:m>
                  <m:oMath xmlns:m="http://schemas.openxmlformats.org/officeDocument/2006/math">
                    <m:r>
                      <a:rPr lang="en-US" altLang="zh-CN" sz="1600" dirty="0">
                        <a:latin typeface="Cambria Math" panose="02040503050406030204" pitchFamily="18" charset="0"/>
                        <a:sym typeface="+mn-lt"/>
                      </a:rPr>
                      <m:t>𝐸</m:t>
                    </m:r>
                    <m:r>
                      <a:rPr lang="en-US" altLang="zh-CN" sz="1600" dirty="0">
                        <a:latin typeface="Cambria Math" panose="02040503050406030204" pitchFamily="18" charset="0"/>
                        <a:sym typeface="+mn-lt"/>
                      </a:rPr>
                      <m:t>(</m:t>
                    </m:r>
                    <m:r>
                      <a:rPr lang="en-US" altLang="zh-CN" sz="1600" dirty="0">
                        <a:latin typeface="Cambria Math" panose="02040503050406030204" pitchFamily="18" charset="0"/>
                        <a:sym typeface="+mn-lt"/>
                      </a:rPr>
                      <m:t>𝑊</m:t>
                    </m:r>
                    <m:r>
                      <a:rPr lang="en-US" altLang="zh-CN" sz="1600" dirty="0">
                        <a:latin typeface="Cambria Math" panose="02040503050406030204" pitchFamily="18" charset="0"/>
                        <a:sym typeface="+mn-lt"/>
                      </a:rPr>
                      <m:t>)</m:t>
                    </m:r>
                  </m:oMath>
                </a14:m>
                <a:r>
                  <a:rPr lang="en-US" sz="1600" dirty="0"/>
                  <a:t>.</a:t>
                </a:r>
              </a:p>
              <a:p>
                <a:r>
                  <a:rPr lang="en-US" sz="1600" dirty="0"/>
                  <a:t>Limitation: No effective method can solve the extremum in mathematics on the complex high-dimensional surface of </a:t>
                </a:r>
                <a14:m>
                  <m:oMath xmlns:m="http://schemas.openxmlformats.org/officeDocument/2006/math">
                    <m:r>
                      <a:rPr lang="en-US" altLang="zh-CN" sz="1600">
                        <a:latin typeface="Cambria Math" panose="02040503050406030204" pitchFamily="18" charset="0"/>
                        <a:sym typeface="+mn-lt"/>
                      </a:rPr>
                      <m:t>𝐸</m:t>
                    </m:r>
                    <m:d>
                      <m:dPr>
                        <m:ctrlPr>
                          <a:rPr lang="en-US" altLang="zh-CN" sz="1600" i="1">
                            <a:latin typeface="Cambria Math" panose="02040503050406030204" pitchFamily="18" charset="0"/>
                            <a:sym typeface="+mn-lt"/>
                          </a:rPr>
                        </m:ctrlPr>
                      </m:dPr>
                      <m:e>
                        <m:r>
                          <a:rPr lang="en-US" altLang="zh-CN" sz="1600">
                            <a:latin typeface="Cambria Math" panose="02040503050406030204" pitchFamily="18" charset="0"/>
                            <a:sym typeface="+mn-lt"/>
                          </a:rPr>
                          <m:t>𝑊</m:t>
                        </m:r>
                      </m:e>
                    </m:d>
                    <m:r>
                      <a:rPr lang="en-US" altLang="zh-CN" sz="1600">
                        <a:latin typeface="Cambria Math" panose="02040503050406030204" pitchFamily="18" charset="0"/>
                        <a:sym typeface="+mn-lt"/>
                      </a:rPr>
                      <m:t>=</m:t>
                    </m:r>
                    <m:f>
                      <m:fPr>
                        <m:ctrlPr>
                          <a:rPr lang="en-US" altLang="zh-CN" sz="1600" i="1">
                            <a:latin typeface="Cambria Math" panose="02040503050406030204" pitchFamily="18" charset="0"/>
                            <a:sym typeface="+mn-lt"/>
                          </a:rPr>
                        </m:ctrlPr>
                      </m:fPr>
                      <m:num>
                        <m:r>
                          <a:rPr lang="en-US" altLang="zh-CN" sz="1600">
                            <a:latin typeface="Cambria Math" panose="02040503050406030204" pitchFamily="18" charset="0"/>
                            <a:sym typeface="+mn-lt"/>
                          </a:rPr>
                          <m:t>1</m:t>
                        </m:r>
                      </m:num>
                      <m:den>
                        <m:r>
                          <a:rPr lang="en-US" altLang="zh-CN" sz="1600">
                            <a:latin typeface="Cambria Math" panose="02040503050406030204" pitchFamily="18" charset="0"/>
                            <a:sym typeface="+mn-lt"/>
                          </a:rPr>
                          <m:t>2</m:t>
                        </m:r>
                      </m:den>
                    </m:f>
                    <m:nary>
                      <m:naryPr>
                        <m:chr m:val="∑"/>
                        <m:supHide m:val="on"/>
                        <m:ctrlPr>
                          <a:rPr lang="en-US" altLang="zh-CN" sz="1600" i="1">
                            <a:latin typeface="Cambria Math" panose="02040503050406030204" pitchFamily="18" charset="0"/>
                            <a:sym typeface="+mn-lt"/>
                          </a:rPr>
                        </m:ctrlPr>
                      </m:naryPr>
                      <m:sub>
                        <m:r>
                          <m:rPr>
                            <m:brk m:alnAt="7"/>
                          </m:rPr>
                          <a:rPr lang="en-US" altLang="zh-CN" sz="1600">
                            <a:latin typeface="Cambria Math" panose="02040503050406030204" pitchFamily="18" charset="0"/>
                            <a:sym typeface="+mn-lt"/>
                          </a:rPr>
                          <m:t>𝑑</m:t>
                        </m:r>
                        <m:r>
                          <a:rPr lang="en-US" altLang="zh-CN" sz="1600">
                            <a:latin typeface="Cambria Math" panose="02040503050406030204" pitchFamily="18" charset="0"/>
                            <a:sym typeface="+mn-lt"/>
                          </a:rPr>
                          <m:t>∈</m:t>
                        </m:r>
                        <m:r>
                          <a:rPr lang="en-US" altLang="zh-CN" sz="1600">
                            <a:latin typeface="Cambria Math" panose="02040503050406030204" pitchFamily="18" charset="0"/>
                            <a:sym typeface="+mn-lt"/>
                          </a:rPr>
                          <m:t>𝐷</m:t>
                        </m:r>
                      </m:sub>
                      <m:sup/>
                      <m:e>
                        <m:sSup>
                          <m:sSupPr>
                            <m:ctrlPr>
                              <a:rPr lang="en-US" altLang="zh-CN" sz="1600" i="1">
                                <a:latin typeface="Cambria Math" panose="02040503050406030204" pitchFamily="18" charset="0"/>
                                <a:sym typeface="+mn-lt"/>
                              </a:rPr>
                            </m:ctrlPr>
                          </m:sSupPr>
                          <m:e>
                            <m:d>
                              <m:dPr>
                                <m:ctrlPr>
                                  <a:rPr lang="en-US" altLang="zh-CN" sz="1600" i="1">
                                    <a:latin typeface="Cambria Math" panose="02040503050406030204" pitchFamily="18" charset="0"/>
                                    <a:sym typeface="+mn-lt"/>
                                  </a:rPr>
                                </m:ctrlPr>
                              </m:dPr>
                              <m:e>
                                <m:sSub>
                                  <m:sSubPr>
                                    <m:ctrlPr>
                                      <a:rPr lang="en-US" altLang="zh-CN" sz="1600" i="1">
                                        <a:latin typeface="Cambria Math" panose="02040503050406030204" pitchFamily="18" charset="0"/>
                                        <a:sym typeface="+mn-lt"/>
                                      </a:rPr>
                                    </m:ctrlPr>
                                  </m:sSubPr>
                                  <m:e>
                                    <m:r>
                                      <a:rPr lang="en-US" altLang="zh-CN" sz="1600">
                                        <a:latin typeface="Cambria Math" panose="02040503050406030204" pitchFamily="18" charset="0"/>
                                        <a:sym typeface="+mn-lt"/>
                                      </a:rPr>
                                      <m:t>𝑡</m:t>
                                    </m:r>
                                  </m:e>
                                  <m:sub>
                                    <m:r>
                                      <a:rPr lang="en-US" altLang="zh-CN" sz="1600">
                                        <a:latin typeface="Cambria Math" panose="02040503050406030204" pitchFamily="18" charset="0"/>
                                        <a:sym typeface="+mn-lt"/>
                                      </a:rPr>
                                      <m:t>𝑑</m:t>
                                    </m:r>
                                  </m:sub>
                                </m:sSub>
                                <m:r>
                                  <a:rPr lang="en-US" altLang="zh-CN" sz="1600">
                                    <a:latin typeface="Cambria Math" panose="02040503050406030204" pitchFamily="18" charset="0"/>
                                    <a:sym typeface="+mn-lt"/>
                                  </a:rPr>
                                  <m:t>−</m:t>
                                </m:r>
                                <m:sSub>
                                  <m:sSubPr>
                                    <m:ctrlPr>
                                      <a:rPr lang="en-US" altLang="zh-CN" sz="1600" i="1">
                                        <a:latin typeface="Cambria Math" panose="02040503050406030204" pitchFamily="18" charset="0"/>
                                        <a:sym typeface="+mn-lt"/>
                                      </a:rPr>
                                    </m:ctrlPr>
                                  </m:sSubPr>
                                  <m:e>
                                    <m:r>
                                      <a:rPr lang="en-US" altLang="zh-CN" sz="1600">
                                        <a:latin typeface="Cambria Math" panose="02040503050406030204" pitchFamily="18" charset="0"/>
                                        <a:sym typeface="+mn-lt"/>
                                      </a:rPr>
                                      <m:t>𝑜</m:t>
                                    </m:r>
                                  </m:e>
                                  <m:sub>
                                    <m:r>
                                      <a:rPr lang="en-US" altLang="zh-CN" sz="1600">
                                        <a:latin typeface="Cambria Math" panose="02040503050406030204" pitchFamily="18" charset="0"/>
                                        <a:sym typeface="+mn-lt"/>
                                      </a:rPr>
                                      <m:t>𝑑</m:t>
                                    </m:r>
                                  </m:sub>
                                </m:sSub>
                              </m:e>
                            </m:d>
                          </m:e>
                          <m:sup>
                            <m:r>
                              <a:rPr lang="en-US" altLang="zh-CN" sz="1600">
                                <a:latin typeface="Cambria Math" panose="02040503050406030204" pitchFamily="18" charset="0"/>
                                <a:sym typeface="+mn-lt"/>
                              </a:rPr>
                              <m:t>2</m:t>
                            </m:r>
                          </m:sup>
                        </m:sSup>
                      </m:e>
                    </m:nary>
                  </m:oMath>
                </a14:m>
                <a:r>
                  <a:rPr lang="en-US" sz="1600" dirty="0"/>
                  <a:t>.</a:t>
                </a:r>
              </a:p>
              <a:p>
                <a:endParaRPr lang="en-US" altLang="zh-CN" sz="1600" dirty="0">
                  <a:sym typeface="+mn-lt"/>
                </a:endParaRPr>
              </a:p>
              <a:p>
                <a:endParaRPr lang="en-US" altLang="zh-CN" sz="1600" dirty="0">
                  <a:sym typeface="+mn-lt"/>
                </a:endParaRPr>
              </a:p>
              <a:p>
                <a:endParaRPr lang="en-US" altLang="zh-CN" sz="1600" dirty="0">
                  <a:sym typeface="+mn-lt"/>
                </a:endParaRPr>
              </a:p>
              <a:p>
                <a:endParaRPr lang="en-US" altLang="zh-CN" sz="1600" dirty="0">
                  <a:sym typeface="+mn-lt"/>
                </a:endParaRPr>
              </a:p>
              <a:p>
                <a:endParaRPr lang="en-US" altLang="zh-CN" sz="1600" dirty="0">
                  <a:sym typeface="+mn-lt"/>
                </a:endParaRPr>
              </a:p>
              <a:p>
                <a:endParaRPr lang="en-US" altLang="zh-CN" sz="1600" dirty="0">
                  <a:sym typeface="+mn-lt"/>
                </a:endParaRPr>
              </a:p>
              <a:p>
                <a:endParaRPr lang="en-US" sz="1600"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57" t="-501"/>
                </a:stretch>
              </a:blipFill>
            </p:spPr>
            <p:txBody>
              <a:bodyPr/>
              <a:lstStyle/>
              <a:p>
                <a:r>
                  <a:rPr lang="en-US">
                    <a:noFill/>
                  </a:rPr>
                  <a:t> </a:t>
                </a:r>
              </a:p>
            </p:txBody>
          </p:sp>
        </mc:Fallback>
      </mc:AlternateContent>
      <p:pic>
        <p:nvPicPr>
          <p:cNvPr id="5" name="图片 4"/>
          <p:cNvPicPr>
            <a:picLocks noChangeAspect="1"/>
          </p:cNvPicPr>
          <p:nvPr/>
        </p:nvPicPr>
        <p:blipFill>
          <a:blip r:embed="rId4"/>
          <a:stretch>
            <a:fillRect/>
          </a:stretch>
        </p:blipFill>
        <p:spPr>
          <a:xfrm>
            <a:off x="4664204" y="2620942"/>
            <a:ext cx="3807371" cy="3063546"/>
          </a:xfrm>
          <a:prstGeom prst="rect">
            <a:avLst/>
          </a:prstGeom>
          <a:ln w="12700">
            <a:solidFill>
              <a:schemeClr val="bg1">
                <a:lumMod val="85000"/>
              </a:schemeClr>
            </a:solidFill>
          </a:ln>
        </p:spPr>
      </p:pic>
      <p:sp>
        <p:nvSpPr>
          <p:cNvPr id="4" name="矩形 3"/>
          <p:cNvSpPr/>
          <p:nvPr/>
        </p:nvSpPr>
        <p:spPr>
          <a:xfrm>
            <a:off x="4793691" y="5643028"/>
            <a:ext cx="3090193" cy="523220"/>
          </a:xfrm>
          <a:prstGeom prst="rect">
            <a:avLst/>
          </a:prstGeom>
        </p:spPr>
        <p:txBody>
          <a:bodyPr wrap="square">
            <a:noAutofit/>
          </a:bodyPr>
          <a:lstStyle/>
          <a:p>
            <a:pPr algn="ctr" fontAlgn="ctr"/>
            <a:r>
              <a:rPr lang="en-US" sz="1400" dirty="0">
                <a:latin typeface="Huawei Sans" panose="020C0503030203020204" pitchFamily="34" charset="0"/>
                <a:ea typeface="+mn-ea"/>
                <a:cs typeface="+mn-ea"/>
                <a:sym typeface="+mn-lt"/>
              </a:rPr>
              <a:t>Example of gradient descent of binary </a:t>
            </a:r>
            <a:r>
              <a:rPr lang="en-US" sz="1400" dirty="0" err="1">
                <a:latin typeface="Huawei Sans" panose="020C0503030203020204" pitchFamily="34" charset="0"/>
                <a:ea typeface="+mn-ea"/>
                <a:cs typeface="+mn-ea"/>
                <a:sym typeface="+mn-lt"/>
              </a:rPr>
              <a:t>paraboloid</a:t>
            </a:r>
            <a:endParaRPr lang="en-US" sz="1400" dirty="0">
              <a:latin typeface="Huawei Sans" panose="020C0503030203020204" pitchFamily="34" charset="0"/>
              <a:ea typeface="+mn-ea"/>
              <a:cs typeface="+mn-ea"/>
              <a:sym typeface="+mn-lt"/>
            </a:endParaRPr>
          </a:p>
        </p:txBody>
      </p:sp>
    </p:spTree>
    <p:extLst>
      <p:ext uri="{BB962C8B-B14F-4D97-AF65-F5344CB8AC3E}">
        <p14:creationId xmlns:p14="http://schemas.microsoft.com/office/powerpoint/2010/main" val="344904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Common Loss Functions in Deep Learning</a:t>
            </a:r>
          </a:p>
        </p:txBody>
      </p:sp>
      <mc:AlternateContent xmlns:mc="http://schemas.openxmlformats.org/markup-compatibility/2006" xmlns:a14="http://schemas.microsoft.com/office/drawing/2010/main">
        <mc:Choice Requires="a14">
          <p:sp>
            <p:nvSpPr>
              <p:cNvPr id="6" name="文本占位符 5"/>
              <p:cNvSpPr>
                <a:spLocks noGrp="1"/>
              </p:cNvSpPr>
              <p:nvPr>
                <p:ph type="body" sz="quarter" idx="10"/>
              </p:nvPr>
            </p:nvSpPr>
            <p:spPr/>
            <p:txBody>
              <a:bodyPr/>
              <a:lstStyle/>
              <a:p>
                <a:r>
                  <a:rPr lang="en-US" sz="2000" dirty="0">
                    <a:sym typeface="+mn-lt"/>
                  </a:rPr>
                  <a:t>Quadratic cost function</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sym typeface="+mn-lt"/>
                        </a:rPr>
                        <m:t>𝐸</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𝑊</m:t>
                          </m:r>
                        </m:e>
                      </m:d>
                      <m:r>
                        <a:rPr lang="en-US" altLang="zh-CN" sz="2000">
                          <a:latin typeface="Cambria Math" panose="02040503050406030204" pitchFamily="18" charset="0"/>
                          <a:sym typeface="+mn-lt"/>
                        </a:rPr>
                        <m:t>=</m:t>
                      </m:r>
                      <m:f>
                        <m:fPr>
                          <m:ctrlPr>
                            <a:rPr lang="en-US" altLang="zh-CN" sz="2000" i="1">
                              <a:latin typeface="Cambria Math" panose="02040503050406030204" pitchFamily="18" charset="0"/>
                              <a:sym typeface="+mn-lt"/>
                            </a:rPr>
                          </m:ctrlPr>
                        </m:fPr>
                        <m:num>
                          <m:r>
                            <a:rPr lang="en-US" altLang="zh-CN" sz="2000">
                              <a:latin typeface="Cambria Math" panose="02040503050406030204" pitchFamily="18" charset="0"/>
                              <a:sym typeface="+mn-lt"/>
                            </a:rPr>
                            <m:t>1</m:t>
                          </m:r>
                        </m:num>
                        <m:den>
                          <m:r>
                            <a:rPr lang="en-US" altLang="zh-CN" sz="2000">
                              <a:latin typeface="Cambria Math" panose="02040503050406030204" pitchFamily="18" charset="0"/>
                              <a:sym typeface="+mn-lt"/>
                            </a:rPr>
                            <m:t>2</m:t>
                          </m:r>
                        </m:den>
                      </m:f>
                      <m:nary>
                        <m:naryPr>
                          <m:chr m:val="∑"/>
                          <m:supHide m:val="on"/>
                          <m:ctrlPr>
                            <a:rPr lang="en-US" altLang="zh-CN" sz="2000" i="1">
                              <a:latin typeface="Cambria Math" panose="02040503050406030204" pitchFamily="18" charset="0"/>
                              <a:sym typeface="+mn-lt"/>
                            </a:rPr>
                          </m:ctrlPr>
                        </m:naryPr>
                        <m:sub>
                          <m:r>
                            <m:rPr>
                              <m:brk m:alnAt="7"/>
                            </m:rPr>
                            <a:rPr lang="en-US" altLang="zh-CN" sz="2000">
                              <a:latin typeface="Cambria Math" panose="02040503050406030204" pitchFamily="18" charset="0"/>
                              <a:sym typeface="+mn-lt"/>
                            </a:rPr>
                            <m:t>𝑑</m:t>
                          </m:r>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𝐷</m:t>
                          </m:r>
                        </m:sub>
                        <m:sup/>
                        <m:e>
                          <m:sSup>
                            <m:sSupPr>
                              <m:ctrlPr>
                                <a:rPr lang="en-US" altLang="zh-CN" sz="2000" i="1">
                                  <a:latin typeface="Cambria Math" panose="02040503050406030204" pitchFamily="18" charset="0"/>
                                  <a:sym typeface="+mn-lt"/>
                                </a:rPr>
                              </m:ctrlPr>
                            </m:sSupPr>
                            <m:e>
                              <m:d>
                                <m:dPr>
                                  <m:ctrlPr>
                                    <a:rPr lang="en-US" altLang="zh-CN" sz="2000" i="1">
                                      <a:latin typeface="Cambria Math" panose="02040503050406030204" pitchFamily="18" charset="0"/>
                                      <a:sym typeface="+mn-lt"/>
                                    </a:rPr>
                                  </m:ctrlPr>
                                </m:dPr>
                                <m:e>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𝑡</m:t>
                                      </m:r>
                                    </m:e>
                                    <m:sub>
                                      <m:r>
                                        <a:rPr lang="en-US" altLang="zh-CN" sz="2000">
                                          <a:latin typeface="Cambria Math" panose="02040503050406030204" pitchFamily="18" charset="0"/>
                                          <a:sym typeface="+mn-lt"/>
                                        </a:rPr>
                                        <m:t>𝑑</m:t>
                                      </m:r>
                                    </m:sub>
                                  </m:sSub>
                                  <m:r>
                                    <a:rPr lang="en-US" altLang="zh-CN" sz="2000">
                                      <a:latin typeface="Cambria Math" panose="02040503050406030204" pitchFamily="18" charset="0"/>
                                      <a:sym typeface="+mn-lt"/>
                                    </a:rPr>
                                    <m:t>−</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𝑜</m:t>
                                      </m:r>
                                    </m:e>
                                    <m:sub>
                                      <m:r>
                                        <a:rPr lang="en-US" altLang="zh-CN" sz="2000">
                                          <a:latin typeface="Cambria Math" panose="02040503050406030204" pitchFamily="18" charset="0"/>
                                          <a:sym typeface="+mn-lt"/>
                                        </a:rPr>
                                        <m:t>𝑑</m:t>
                                      </m:r>
                                    </m:sub>
                                  </m:sSub>
                                </m:e>
                              </m:d>
                            </m:e>
                            <m:sup>
                              <m:r>
                                <a:rPr lang="en-US" altLang="zh-CN" sz="2000">
                                  <a:latin typeface="Cambria Math" panose="02040503050406030204" pitchFamily="18" charset="0"/>
                                  <a:sym typeface="+mn-lt"/>
                                </a:rPr>
                                <m:t>2</m:t>
                              </m:r>
                            </m:sup>
                          </m:sSup>
                        </m:e>
                      </m:nary>
                    </m:oMath>
                  </m:oMathPara>
                </a14:m>
                <a:endParaRPr lang="en-US" sz="2000" dirty="0"/>
              </a:p>
              <a:p>
                <a:r>
                  <a:rPr lang="en-US" sz="2000" dirty="0"/>
                  <a:t>Cross entropy error function:</a:t>
                </a:r>
              </a:p>
              <a:p>
                <a:pPr marL="0" indent="0">
                  <a:buNone/>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sym typeface="+mn-lt"/>
                        </a:rPr>
                        <m:t>𝐸</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𝑊</m:t>
                          </m:r>
                        </m:e>
                      </m:d>
                      <m:r>
                        <a:rPr lang="en-US" altLang="zh-CN" sz="2000">
                          <a:latin typeface="Cambria Math" panose="02040503050406030204" pitchFamily="18" charset="0"/>
                          <a:sym typeface="+mn-lt"/>
                        </a:rPr>
                        <m:t>=−</m:t>
                      </m:r>
                      <m:f>
                        <m:fPr>
                          <m:ctrlPr>
                            <a:rPr lang="en-US" altLang="zh-CN" sz="2000" i="1">
                              <a:latin typeface="Cambria Math" panose="02040503050406030204" pitchFamily="18" charset="0"/>
                              <a:sym typeface="+mn-lt"/>
                            </a:rPr>
                          </m:ctrlPr>
                        </m:fPr>
                        <m:num>
                          <m:r>
                            <a:rPr lang="en-US" altLang="zh-CN" sz="2000">
                              <a:latin typeface="Cambria Math" panose="02040503050406030204" pitchFamily="18" charset="0"/>
                              <a:sym typeface="+mn-lt"/>
                            </a:rPr>
                            <m:t>1</m:t>
                          </m:r>
                        </m:num>
                        <m:den>
                          <m:r>
                            <a:rPr lang="en-US" altLang="zh-CN" sz="2000">
                              <a:latin typeface="Cambria Math" panose="02040503050406030204" pitchFamily="18" charset="0"/>
                              <a:sym typeface="+mn-lt"/>
                            </a:rPr>
                            <m:t>𝑛</m:t>
                          </m:r>
                        </m:den>
                      </m:f>
                      <m:nary>
                        <m:naryPr>
                          <m:chr m:val="∑"/>
                          <m:supHide m:val="on"/>
                          <m:ctrlPr>
                            <a:rPr lang="en-US" altLang="zh-CN" sz="2000" i="1">
                              <a:latin typeface="Cambria Math" panose="02040503050406030204" pitchFamily="18" charset="0"/>
                              <a:sym typeface="+mn-lt"/>
                            </a:rPr>
                          </m:ctrlPr>
                        </m:naryPr>
                        <m:sub>
                          <m:r>
                            <m:rPr>
                              <m:brk m:alnAt="7"/>
                            </m:rPr>
                            <a:rPr lang="en-US" altLang="zh-CN" sz="2000">
                              <a:latin typeface="Cambria Math" panose="02040503050406030204" pitchFamily="18" charset="0"/>
                              <a:sym typeface="+mn-lt"/>
                            </a:rPr>
                            <m:t>𝑥</m:t>
                          </m:r>
                        </m:sub>
                        <m:sup/>
                        <m:e>
                          <m:nary>
                            <m:naryPr>
                              <m:chr m:val="∑"/>
                              <m:supHide m:val="on"/>
                              <m:ctrlPr>
                                <a:rPr lang="en-US" altLang="zh-CN" sz="2000" i="1">
                                  <a:latin typeface="Cambria Math" panose="02040503050406030204" pitchFamily="18" charset="0"/>
                                  <a:sym typeface="+mn-lt"/>
                                </a:rPr>
                              </m:ctrlPr>
                            </m:naryPr>
                            <m:sub>
                              <m:r>
                                <m:rPr>
                                  <m:brk m:alnAt="7"/>
                                </m:rPr>
                                <a:rPr lang="en-US" altLang="zh-CN" sz="2000">
                                  <a:latin typeface="Cambria Math" panose="02040503050406030204" pitchFamily="18" charset="0"/>
                                  <a:sym typeface="+mn-lt"/>
                                </a:rPr>
                                <m:t>𝑑</m:t>
                              </m:r>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𝐷</m:t>
                              </m:r>
                            </m:sub>
                            <m:sup/>
                            <m:e>
                              <m:r>
                                <a:rPr lang="en-US" altLang="zh-CN" sz="2000">
                                  <a:latin typeface="Cambria Math" panose="02040503050406030204" pitchFamily="18" charset="0"/>
                                  <a:sym typeface="+mn-lt"/>
                                </a:rPr>
                                <m:t>[</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𝑡</m:t>
                                  </m:r>
                                </m:e>
                                <m:sub>
                                  <m:r>
                                    <a:rPr lang="en-US" altLang="zh-CN" sz="2000">
                                      <a:latin typeface="Cambria Math" panose="02040503050406030204" pitchFamily="18" charset="0"/>
                                      <a:sym typeface="+mn-lt"/>
                                    </a:rPr>
                                    <m:t>𝑑</m:t>
                                  </m:r>
                                </m:sub>
                              </m:sSub>
                              <m:func>
                                <m:funcPr>
                                  <m:ctrlPr>
                                    <a:rPr lang="en-US" altLang="zh-CN" sz="2000" i="1">
                                      <a:latin typeface="Cambria Math" panose="02040503050406030204" pitchFamily="18" charset="0"/>
                                      <a:sym typeface="+mn-lt"/>
                                    </a:rPr>
                                  </m:ctrlPr>
                                </m:funcPr>
                                <m:fName>
                                  <m:r>
                                    <m:rPr>
                                      <m:sty m:val="p"/>
                                    </m:rPr>
                                    <a:rPr lang="en-US" altLang="zh-CN" sz="2000">
                                      <a:latin typeface="Cambria Math" panose="02040503050406030204" pitchFamily="18" charset="0"/>
                                      <a:sym typeface="+mn-lt"/>
                                    </a:rPr>
                                    <m:t>ln</m:t>
                                  </m:r>
                                </m:fName>
                                <m:e>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𝑜</m:t>
                                      </m:r>
                                    </m:e>
                                    <m:sub>
                                      <m:r>
                                        <a:rPr lang="en-US" altLang="zh-CN" sz="2000">
                                          <a:latin typeface="Cambria Math" panose="02040503050406030204" pitchFamily="18" charset="0"/>
                                          <a:sym typeface="+mn-lt"/>
                                        </a:rPr>
                                        <m:t>𝑑</m:t>
                                      </m:r>
                                    </m:sub>
                                  </m:sSub>
                                </m:e>
                              </m:func>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1</m:t>
                              </m:r>
                              <m:r>
                                <a:rPr lang="en-US" altLang="zh-CN" sz="2000">
                                  <a:latin typeface="Cambria Math" panose="02040503050406030204" pitchFamily="18" charset="0"/>
                                  <a:sym typeface="+mn-lt"/>
                                </a:rPr>
                                <m:t>−</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𝑡</m:t>
                                  </m:r>
                                </m:e>
                                <m:sub>
                                  <m:r>
                                    <a:rPr lang="en-US" altLang="zh-CN" sz="2000">
                                      <a:latin typeface="Cambria Math" panose="02040503050406030204" pitchFamily="18" charset="0"/>
                                      <a:sym typeface="+mn-lt"/>
                                    </a:rPr>
                                    <m:t>𝑑</m:t>
                                  </m:r>
                                </m:sub>
                              </m:sSub>
                              <m:r>
                                <a:rPr lang="en-US" altLang="zh-CN" sz="2000">
                                  <a:latin typeface="Cambria Math" panose="02040503050406030204" pitchFamily="18" charset="0"/>
                                  <a:sym typeface="+mn-lt"/>
                                </a:rPr>
                                <m:t>)</m:t>
                              </m:r>
                              <m:func>
                                <m:funcPr>
                                  <m:ctrlPr>
                                    <a:rPr lang="en-US" altLang="zh-CN" sz="2000" i="1">
                                      <a:latin typeface="Cambria Math" panose="02040503050406030204" pitchFamily="18" charset="0"/>
                                      <a:sym typeface="+mn-lt"/>
                                    </a:rPr>
                                  </m:ctrlPr>
                                </m:funcPr>
                                <m:fName>
                                  <m:r>
                                    <m:rPr>
                                      <m:sty m:val="p"/>
                                    </m:rPr>
                                    <a:rPr lang="en-US" altLang="zh-CN" sz="2000">
                                      <a:latin typeface="Cambria Math" panose="02040503050406030204" pitchFamily="18" charset="0"/>
                                      <a:sym typeface="+mn-lt"/>
                                    </a:rPr>
                                    <m:t>ln</m:t>
                                  </m:r>
                                </m:fName>
                                <m:e>
                                  <m:r>
                                    <a:rPr lang="en-US" altLang="zh-CN" sz="2000">
                                      <a:latin typeface="Cambria Math" panose="02040503050406030204" pitchFamily="18" charset="0"/>
                                      <a:sym typeface="+mn-lt"/>
                                    </a:rPr>
                                    <m:t>(</m:t>
                                  </m:r>
                                </m:e>
                              </m:func>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1</m:t>
                                  </m:r>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𝑜</m:t>
                                  </m:r>
                                </m:e>
                                <m:sub>
                                  <m:r>
                                    <a:rPr lang="en-US" altLang="zh-CN" sz="2000">
                                      <a:latin typeface="Cambria Math" panose="02040503050406030204" pitchFamily="18" charset="0"/>
                                      <a:sym typeface="+mn-lt"/>
                                    </a:rPr>
                                    <m:t>𝑑</m:t>
                                  </m:r>
                                </m:sub>
                              </m:sSub>
                              <m:r>
                                <a:rPr lang="en-US" altLang="zh-CN" sz="2000">
                                  <a:latin typeface="Cambria Math" panose="02040503050406030204" pitchFamily="18" charset="0"/>
                                  <a:sym typeface="+mn-lt"/>
                                </a:rPr>
                                <m:t>)]</m:t>
                              </m:r>
                            </m:e>
                          </m:nary>
                        </m:e>
                      </m:nary>
                    </m:oMath>
                  </m:oMathPara>
                </a14:m>
                <a:endParaRPr lang="en-US" sz="2000" dirty="0"/>
              </a:p>
              <a:p>
                <a:r>
                  <a:rPr lang="en-US" sz="2000" dirty="0">
                    <a:sym typeface="+mn-lt"/>
                  </a:rPr>
                  <a:t>The cross entropy error function depicts the distance between two probability distributions, which is a widely used loss function for classification problems.</a:t>
                </a:r>
              </a:p>
              <a:p>
                <a:r>
                  <a:rPr lang="en-US" sz="2000" dirty="0">
                    <a:sym typeface="+mn-lt"/>
                  </a:rPr>
                  <a:t>Generally, the mean square error function is used to solve the regression problem, while the cross entropy error function is used to solve the classification problem.</a:t>
                </a:r>
              </a:p>
            </p:txBody>
          </p:sp>
        </mc:Choice>
        <mc:Fallback xmlns="">
          <p:sp>
            <p:nvSpPr>
              <p:cNvPr id="6" name="文本占位符 5"/>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r="-1080"/>
                </a:stretch>
              </a:blipFill>
            </p:spPr>
            <p:txBody>
              <a:bodyPr/>
              <a:lstStyle/>
              <a:p>
                <a:r>
                  <a:rPr lang="en-US">
                    <a:noFill/>
                  </a:rPr>
                  <a:t> </a:t>
                </a:r>
              </a:p>
            </p:txBody>
          </p:sp>
        </mc:Fallback>
      </mc:AlternateContent>
    </p:spTree>
    <p:extLst>
      <p:ext uri="{BB962C8B-B14F-4D97-AF65-F5344CB8AC3E}">
        <p14:creationId xmlns:p14="http://schemas.microsoft.com/office/powerpoint/2010/main" val="1648577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rPr>
              <a:t>Batch Gradient Descent Algorithm (BGD)</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wrap="square">
                <a:noAutofit/>
              </a:bodyPr>
              <a:lstStyle/>
              <a:p>
                <a:r>
                  <a:rPr lang="en-US" sz="1800">
                    <a:latin typeface="Huawei Sans" panose="020C0503030203020204" pitchFamily="34" charset="0"/>
                  </a:rPr>
                  <a:t>In the training sample set </a:t>
                </a:r>
                <a14:m>
                  <m:oMath xmlns:m="http://schemas.openxmlformats.org/officeDocument/2006/math">
                    <m:r>
                      <a:rPr lang="en-US" altLang="zh-CN" sz="1800" i="1" dirty="0">
                        <a:latin typeface="Cambria Math" panose="02040503050406030204" pitchFamily="18" charset="0"/>
                        <a:cs typeface="+mn-ea"/>
                        <a:sym typeface="+mn-lt"/>
                      </a:rPr>
                      <m:t>𝐷</m:t>
                    </m:r>
                  </m:oMath>
                </a14:m>
                <a:r>
                  <a:rPr lang="en-US" sz="1800">
                    <a:latin typeface="Huawei Sans" panose="020C0503030203020204" pitchFamily="34" charset="0"/>
                  </a:rPr>
                  <a:t>, each sample is recorded as </a:t>
                </a:r>
                <a14:m>
                  <m:oMath xmlns:m="http://schemas.openxmlformats.org/officeDocument/2006/math">
                    <m:r>
                      <a:rPr lang="en-US" altLang="zh-CN" sz="1800" i="1" dirty="0">
                        <a:latin typeface="Cambria Math" panose="02040503050406030204" pitchFamily="18" charset="0"/>
                        <a:cs typeface="+mn-ea"/>
                        <a:sym typeface="+mn-lt"/>
                      </a:rPr>
                      <m:t>&lt;</m:t>
                    </m:r>
                    <m:r>
                      <a:rPr lang="en-US" altLang="zh-CN" sz="1800" i="1" dirty="0">
                        <a:latin typeface="Cambria Math" panose="02040503050406030204" pitchFamily="18" charset="0"/>
                        <a:cs typeface="+mn-ea"/>
                        <a:sym typeface="+mn-lt"/>
                      </a:rPr>
                      <m:t>𝑋</m:t>
                    </m:r>
                    <m:r>
                      <a:rPr lang="en-US" altLang="zh-CN" sz="1800" i="1" dirty="0">
                        <a:latin typeface="Cambria Math" panose="02040503050406030204" pitchFamily="18" charset="0"/>
                        <a:cs typeface="+mn-ea"/>
                        <a:sym typeface="+mn-lt"/>
                      </a:rPr>
                      <m:t>, </m:t>
                    </m:r>
                    <m:r>
                      <a:rPr lang="en-US" altLang="zh-CN" sz="1800" i="1" dirty="0">
                        <a:latin typeface="Cambria Math" panose="02040503050406030204" pitchFamily="18" charset="0"/>
                        <a:cs typeface="+mn-ea"/>
                        <a:sym typeface="+mn-lt"/>
                      </a:rPr>
                      <m:t>𝑡</m:t>
                    </m:r>
                    <m:r>
                      <a:rPr lang="en-US" altLang="zh-CN" sz="1800" i="1" dirty="0">
                        <a:latin typeface="Cambria Math" panose="02040503050406030204" pitchFamily="18" charset="0"/>
                        <a:cs typeface="+mn-ea"/>
                        <a:sym typeface="+mn-lt"/>
                      </a:rPr>
                      <m:t>&gt;</m:t>
                    </m:r>
                  </m:oMath>
                </a14:m>
                <a:r>
                  <a:rPr lang="en-US" sz="1800">
                    <a:latin typeface="Huawei Sans" panose="020C0503030203020204" pitchFamily="34" charset="0"/>
                  </a:rPr>
                  <a:t>, in which </a:t>
                </a:r>
                <a14:m>
                  <m:oMath xmlns:m="http://schemas.openxmlformats.org/officeDocument/2006/math">
                    <m:r>
                      <a:rPr lang="en-US" altLang="zh-CN" sz="1800" i="1" dirty="0">
                        <a:latin typeface="Cambria Math" panose="02040503050406030204" pitchFamily="18" charset="0"/>
                        <a:cs typeface="+mn-ea"/>
                        <a:sym typeface="+mn-lt"/>
                      </a:rPr>
                      <m:t>𝑋</m:t>
                    </m:r>
                  </m:oMath>
                </a14:m>
                <a:r>
                  <a:rPr lang="en-US" sz="1800">
                    <a:latin typeface="Huawei Sans" panose="020C0503030203020204" pitchFamily="34" charset="0"/>
                  </a:rPr>
                  <a:t> is the input vector, </a:t>
                </a:r>
                <a14:m>
                  <m:oMath xmlns:m="http://schemas.openxmlformats.org/officeDocument/2006/math">
                    <m:r>
                      <a:rPr lang="en-US" altLang="zh-CN" sz="1800" i="1" dirty="0">
                        <a:latin typeface="Cambria Math" panose="02040503050406030204" pitchFamily="18" charset="0"/>
                        <a:cs typeface="+mn-ea"/>
                        <a:sym typeface="+mn-lt"/>
                      </a:rPr>
                      <m:t>𝑡</m:t>
                    </m:r>
                  </m:oMath>
                </a14:m>
                <a:r>
                  <a:rPr lang="en-US" sz="1800">
                    <a:latin typeface="Huawei Sans" panose="020C0503030203020204" pitchFamily="34" charset="0"/>
                  </a:rPr>
                  <a:t> the target output, </a:t>
                </a:r>
                <a14:m>
                  <m:oMath xmlns:m="http://schemas.openxmlformats.org/officeDocument/2006/math">
                    <m:r>
                      <a:rPr lang="en-US" altLang="zh-CN" sz="1800" b="0" i="1" smtClean="0">
                        <a:latin typeface="Cambria Math" panose="02040503050406030204" pitchFamily="18" charset="0"/>
                        <a:cs typeface="+mn-ea"/>
                        <a:sym typeface="+mn-lt"/>
                      </a:rPr>
                      <m:t>𝑜</m:t>
                    </m:r>
                  </m:oMath>
                </a14:m>
                <a:r>
                  <a:rPr lang="en-US" sz="1800">
                    <a:latin typeface="Huawei Sans" panose="020C0503030203020204" pitchFamily="34" charset="0"/>
                  </a:rPr>
                  <a:t> the actual output, and </a:t>
                </a:r>
                <a14:m>
                  <m:oMath xmlns:m="http://schemas.openxmlformats.org/officeDocument/2006/math">
                    <m:r>
                      <a:rPr lang="en-US" altLang="zh-CN" sz="1800" i="1" dirty="0">
                        <a:latin typeface="Cambria Math" panose="02040503050406030204" pitchFamily="18" charset="0"/>
                        <a:cs typeface="+mn-ea"/>
                        <a:sym typeface="+mn-lt"/>
                      </a:rPr>
                      <m:t>𝜂</m:t>
                    </m:r>
                  </m:oMath>
                </a14:m>
                <a:r>
                  <a:rPr lang="en-US" sz="1800">
                    <a:latin typeface="Huawei Sans" panose="020C0503030203020204" pitchFamily="34" charset="0"/>
                  </a:rPr>
                  <a:t> the learning rate.</a:t>
                </a:r>
              </a:p>
              <a:p>
                <a:pPr marL="654050" lvl="1" indent="-333375"/>
                <a:r>
                  <a:rPr lang="en-US" sz="1600">
                    <a:latin typeface="Huawei Sans" panose="020C0503030203020204" pitchFamily="34" charset="0"/>
                  </a:rPr>
                  <a:t>Initializes each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𝑖</m:t>
                        </m:r>
                      </m:sub>
                    </m:sSub>
                  </m:oMath>
                </a14:m>
                <a:r>
                  <a:rPr lang="en-US" sz="1600">
                    <a:latin typeface="Huawei Sans" panose="020C0503030203020204" pitchFamily="34" charset="0"/>
                  </a:rPr>
                  <a:t> to a random value with a smaller absolute value.</a:t>
                </a:r>
              </a:p>
              <a:p>
                <a:pPr marL="654050" lvl="1" indent="-333375"/>
                <a:r>
                  <a:rPr lang="en-US" sz="1400">
                    <a:latin typeface="Huawei Sans" panose="020C0503030203020204" pitchFamily="34" charset="0"/>
                    <a:cs typeface="+mn-ea"/>
                    <a:sym typeface="+mn-lt"/>
                  </a:rPr>
                  <a:t>Before the end condition is met:</a:t>
                </a:r>
              </a:p>
              <a:p>
                <a:pPr marL="1003300" lvl="2" indent="-336550"/>
                <a:r>
                  <a:rPr lang="en-US" sz="1400">
                    <a:latin typeface="Huawei Sans" panose="020C0503030203020204" pitchFamily="34" charset="0"/>
                  </a:rPr>
                  <a:t>Initializes each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𝑖</m:t>
                        </m:r>
                      </m:sub>
                    </m:sSub>
                  </m:oMath>
                </a14:m>
                <a:r>
                  <a:rPr lang="en-US" sz="1400">
                    <a:latin typeface="Huawei Sans" panose="020C0503030203020204" pitchFamily="34" charset="0"/>
                  </a:rPr>
                  <a:t> to zero.</a:t>
                </a:r>
              </a:p>
              <a:p>
                <a:pPr marL="1003300" lvl="2" indent="-336550"/>
                <a:r>
                  <a:rPr lang="en-US" sz="1400">
                    <a:latin typeface="Huawei Sans" panose="020C0503030203020204" pitchFamily="34" charset="0"/>
                  </a:rPr>
                  <a:t>For each </a:t>
                </a:r>
                <a14:m>
                  <m:oMath xmlns:m="http://schemas.openxmlformats.org/officeDocument/2006/math">
                    <m:r>
                      <a:rPr lang="en-US" altLang="zh-CN" sz="1400" i="1" dirty="0">
                        <a:latin typeface="Cambria Math" panose="02040503050406030204" pitchFamily="18" charset="0"/>
                        <a:cs typeface="+mn-ea"/>
                        <a:sym typeface="+mn-lt"/>
                      </a:rPr>
                      <m:t>&lt;</m:t>
                    </m:r>
                    <m:r>
                      <a:rPr lang="en-US" altLang="zh-CN" sz="1400" i="1" dirty="0">
                        <a:latin typeface="Cambria Math" panose="02040503050406030204" pitchFamily="18" charset="0"/>
                        <a:cs typeface="+mn-ea"/>
                        <a:sym typeface="+mn-lt"/>
                      </a:rPr>
                      <m:t>𝑋</m:t>
                    </m:r>
                    <m:r>
                      <a:rPr lang="en-US" altLang="zh-CN" sz="1400" i="1" dirty="0">
                        <a:latin typeface="Cambria Math" panose="02040503050406030204" pitchFamily="18" charset="0"/>
                        <a:cs typeface="+mn-ea"/>
                        <a:sym typeface="+mn-lt"/>
                      </a:rPr>
                      <m:t>, </m:t>
                    </m:r>
                    <m:r>
                      <a:rPr lang="en-US" altLang="zh-CN" sz="1400" i="1" dirty="0">
                        <a:latin typeface="Cambria Math" panose="02040503050406030204" pitchFamily="18" charset="0"/>
                        <a:cs typeface="+mn-ea"/>
                        <a:sym typeface="+mn-lt"/>
                      </a:rPr>
                      <m:t>𝑡</m:t>
                    </m:r>
                    <m:r>
                      <a:rPr lang="en-US" altLang="zh-CN" sz="1400" i="1" dirty="0">
                        <a:latin typeface="Cambria Math" panose="02040503050406030204" pitchFamily="18" charset="0"/>
                        <a:cs typeface="+mn-ea"/>
                        <a:sym typeface="+mn-lt"/>
                      </a:rPr>
                      <m:t>&gt;</m:t>
                    </m:r>
                  </m:oMath>
                </a14:m>
                <a:r>
                  <a:rPr lang="en-US" sz="1400">
                    <a:latin typeface="Huawei Sans" panose="020C0503030203020204" pitchFamily="34" charset="0"/>
                  </a:rPr>
                  <a:t> in D:</a:t>
                </a:r>
              </a:p>
              <a:p>
                <a:pPr marL="1298575" lvl="3" indent="-284163"/>
                <a:r>
                  <a:rPr lang="en-US" sz="1200">
                    <a:latin typeface="Huawei Sans" panose="020C0503030203020204" pitchFamily="34" charset="0"/>
                  </a:rPr>
                  <a:t>Input </a:t>
                </a:r>
                <a14:m>
                  <m:oMath xmlns:m="http://schemas.openxmlformats.org/officeDocument/2006/math">
                    <m:r>
                      <a:rPr lang="en-US" altLang="zh-CN" sz="1200" i="1" dirty="0">
                        <a:latin typeface="Cambria Math" panose="02040503050406030204" pitchFamily="18" charset="0"/>
                        <a:cs typeface="+mn-ea"/>
                        <a:sym typeface="+mn-lt"/>
                      </a:rPr>
                      <m:t>𝑋</m:t>
                    </m:r>
                  </m:oMath>
                </a14:m>
                <a:r>
                  <a:rPr lang="en-US" sz="1200">
                    <a:latin typeface="Huawei Sans" panose="020C0503030203020204" pitchFamily="34" charset="0"/>
                  </a:rPr>
                  <a:t> to this unit and calculate the output </a:t>
                </a:r>
                <a14:m>
                  <m:oMath xmlns:m="http://schemas.openxmlformats.org/officeDocument/2006/math">
                    <m:r>
                      <a:rPr lang="en-US" altLang="zh-CN" sz="1200" i="1" dirty="0">
                        <a:latin typeface="Cambria Math" panose="02040503050406030204" pitchFamily="18" charset="0"/>
                        <a:cs typeface="+mn-ea"/>
                        <a:sym typeface="+mn-lt"/>
                      </a:rPr>
                      <m:t>𝑜</m:t>
                    </m:r>
                  </m:oMath>
                </a14:m>
                <a:r>
                  <a:rPr lang="en-US" sz="1200">
                    <a:latin typeface="Huawei Sans" panose="020C0503030203020204" pitchFamily="34" charset="0"/>
                  </a:rPr>
                  <a:t>.</a:t>
                </a:r>
              </a:p>
              <a:p>
                <a:pPr marL="1298575" lvl="3" indent="-284163"/>
                <a:r>
                  <a:rPr lang="en-US" sz="1200">
                    <a:latin typeface="Huawei Sans" panose="020C0503030203020204" pitchFamily="34" charset="0"/>
                  </a:rPr>
                  <a:t>For each </a:t>
                </a:r>
                <a14:m>
                  <m:oMath xmlns:m="http://schemas.openxmlformats.org/officeDocument/2006/math">
                    <m:sSub>
                      <m:sSubPr>
                        <m:ctrlPr>
                          <a:rPr lang="en-US" altLang="zh-CN" sz="1200" i="1">
                            <a:latin typeface="Cambria Math" panose="02040503050406030204" pitchFamily="18" charset="0"/>
                            <a:cs typeface="+mn-ea"/>
                            <a:sym typeface="+mn-lt"/>
                          </a:rPr>
                        </m:ctrlPr>
                      </m:sSubPr>
                      <m:e>
                        <m:r>
                          <a:rPr lang="en-US" altLang="zh-CN" sz="1200" i="1">
                            <a:latin typeface="Cambria Math" panose="02040503050406030204" pitchFamily="18" charset="0"/>
                            <a:cs typeface="+mn-ea"/>
                            <a:sym typeface="+mn-lt"/>
                          </a:rPr>
                          <m:t>𝑤</m:t>
                        </m:r>
                      </m:e>
                      <m:sub>
                        <m:r>
                          <a:rPr lang="en-US" altLang="zh-CN" sz="1200" i="1">
                            <a:latin typeface="Cambria Math" panose="02040503050406030204" pitchFamily="18" charset="0"/>
                            <a:cs typeface="+mn-ea"/>
                            <a:sym typeface="+mn-lt"/>
                          </a:rPr>
                          <m:t>𝑖</m:t>
                        </m:r>
                      </m:sub>
                    </m:sSub>
                  </m:oMath>
                </a14:m>
                <a:r>
                  <a:rPr lang="en-US" sz="1200">
                    <a:latin typeface="Huawei Sans" panose="020C0503030203020204" pitchFamily="34" charset="0"/>
                    <a:cs typeface="+mn-ea"/>
                    <a:sym typeface="+mn-lt"/>
                  </a:rPr>
                  <a:t> in this unit: ∆</a:t>
                </a:r>
                <a14:m>
                  <m:oMath xmlns:m="http://schemas.openxmlformats.org/officeDocument/2006/math">
                    <m:sSub>
                      <m:sSubPr>
                        <m:ctrlPr>
                          <a:rPr lang="en-US" altLang="zh-CN" sz="1200" i="1">
                            <a:latin typeface="Cambria Math" panose="02040503050406030204" pitchFamily="18" charset="0"/>
                            <a:cs typeface="+mn-ea"/>
                            <a:sym typeface="+mn-lt"/>
                          </a:rPr>
                        </m:ctrlPr>
                      </m:sSubPr>
                      <m:e>
                        <m:r>
                          <a:rPr lang="en-US" altLang="zh-CN" sz="1200" i="1">
                            <a:latin typeface="Cambria Math" panose="02040503050406030204" pitchFamily="18" charset="0"/>
                            <a:cs typeface="+mn-ea"/>
                            <a:sym typeface="+mn-lt"/>
                          </a:rPr>
                          <m:t>𝑤</m:t>
                        </m:r>
                      </m:e>
                      <m:sub>
                        <m:r>
                          <a:rPr lang="en-US" altLang="zh-CN" sz="1200" i="1">
                            <a:latin typeface="Cambria Math" panose="02040503050406030204" pitchFamily="18" charset="0"/>
                            <a:cs typeface="+mn-ea"/>
                            <a:sym typeface="+mn-lt"/>
                          </a:rPr>
                          <m:t>𝑖</m:t>
                        </m:r>
                      </m:sub>
                    </m:sSub>
                  </m:oMath>
                </a14:m>
                <a:r>
                  <a:rPr lang="en-US" sz="1200">
                    <a:cs typeface="+mn-ea"/>
                    <a:sym typeface="+mn-lt"/>
                  </a:rPr>
                  <a:t>+= -</a:t>
                </a:r>
                <a:r>
                  <a:rPr lang="en-US" sz="1200" i="1">
                    <a:cs typeface="+mn-ea"/>
                    <a:sym typeface="+mn-lt"/>
                  </a:rPr>
                  <a:t>η</a:t>
                </a:r>
                <a14:m>
                  <m:oMath xmlns:m="http://schemas.openxmlformats.org/officeDocument/2006/math">
                    <m:f>
                      <m:fPr>
                        <m:ctrlPr>
                          <a:rPr lang="en-US" altLang="zh-CN" sz="1200" i="1">
                            <a:latin typeface="Cambria Math" panose="02040503050406030204" pitchFamily="18" charset="0"/>
                            <a:cs typeface="+mn-ea"/>
                            <a:sym typeface="+mn-lt"/>
                          </a:rPr>
                        </m:ctrlPr>
                      </m:fPr>
                      <m:num>
                        <m:r>
                          <a:rPr lang="en-US" altLang="zh-CN" sz="1200" i="1">
                            <a:latin typeface="Cambria Math" panose="02040503050406030204" pitchFamily="18" charset="0"/>
                            <a:cs typeface="+mn-ea"/>
                            <a:sym typeface="+mn-lt"/>
                          </a:rPr>
                          <m:t>1</m:t>
                        </m:r>
                      </m:num>
                      <m:den>
                        <m:r>
                          <a:rPr lang="en-US" altLang="zh-CN" sz="1200" i="1">
                            <a:latin typeface="Cambria Math" panose="02040503050406030204" pitchFamily="18" charset="0"/>
                            <a:cs typeface="+mn-ea"/>
                            <a:sym typeface="+mn-lt"/>
                          </a:rPr>
                          <m:t>𝑛</m:t>
                        </m:r>
                      </m:den>
                    </m:f>
                    <m:nary>
                      <m:naryPr>
                        <m:chr m:val="∑"/>
                        <m:limLoc m:val="subSup"/>
                        <m:supHide m:val="on"/>
                        <m:ctrlPr>
                          <a:rPr lang="zh-CN" altLang="en-US" sz="1200" i="1">
                            <a:latin typeface="Cambria Math" panose="02040503050406030204" pitchFamily="18" charset="0"/>
                            <a:cs typeface="+mn-ea"/>
                            <a:sym typeface="+mn-lt"/>
                          </a:rPr>
                        </m:ctrlPr>
                      </m:naryPr>
                      <m:sub>
                        <m:r>
                          <m:rPr>
                            <m:sty m:val="p"/>
                            <m:brk m:alnAt="9"/>
                          </m:rPr>
                          <a:rPr lang="en-US" altLang="zh-CN" sz="1200" i="1">
                            <a:latin typeface="Cambria Math" panose="02040503050406030204" pitchFamily="18" charset="0"/>
                            <a:cs typeface="+mn-ea"/>
                            <a:sym typeface="+mn-lt"/>
                          </a:rPr>
                          <m:t>x</m:t>
                        </m:r>
                      </m:sub>
                      <m:sup/>
                      <m:e>
                        <m:nary>
                          <m:naryPr>
                            <m:chr m:val="∑"/>
                            <m:supHide m:val="on"/>
                            <m:ctrlPr>
                              <a:rPr lang="en-US" altLang="zh-CN" sz="1200" i="1">
                                <a:latin typeface="Cambria Math" panose="02040503050406030204" pitchFamily="18" charset="0"/>
                                <a:cs typeface="+mn-ea"/>
                                <a:sym typeface="+mn-lt"/>
                              </a:rPr>
                            </m:ctrlPr>
                          </m:naryPr>
                          <m:sub>
                            <m:r>
                              <m:rPr>
                                <m:brk m:alnAt="7"/>
                              </m:rPr>
                              <a:rPr lang="en-US" altLang="zh-CN" sz="1200" i="1">
                                <a:latin typeface="Cambria Math" panose="02040503050406030204" pitchFamily="18" charset="0"/>
                                <a:cs typeface="+mn-ea"/>
                                <a:sym typeface="+mn-lt"/>
                              </a:rPr>
                              <m:t>𝑑</m:t>
                            </m:r>
                            <m:r>
                              <a:rPr lang="en-US" altLang="zh-CN" sz="1200" i="1">
                                <a:latin typeface="Cambria Math" panose="02040503050406030204" pitchFamily="18" charset="0"/>
                                <a:cs typeface="+mn-ea"/>
                                <a:sym typeface="+mn-lt"/>
                              </a:rPr>
                              <m:t>∈</m:t>
                            </m:r>
                            <m:r>
                              <a:rPr lang="en-US" altLang="zh-CN" sz="1200" i="1">
                                <a:latin typeface="Cambria Math" panose="02040503050406030204" pitchFamily="18" charset="0"/>
                                <a:cs typeface="+mn-ea"/>
                                <a:sym typeface="+mn-lt"/>
                              </a:rPr>
                              <m:t>𝐷</m:t>
                            </m:r>
                          </m:sub>
                          <m:sup/>
                          <m:e>
                            <m:f>
                              <m:fPr>
                                <m:ctrlPr>
                                  <a:rPr lang="en-US" altLang="zh-CN" sz="1200" i="1">
                                    <a:latin typeface="Cambria Math" panose="02040503050406030204" pitchFamily="18" charset="0"/>
                                    <a:cs typeface="+mn-ea"/>
                                    <a:sym typeface="+mn-lt"/>
                                  </a:rPr>
                                </m:ctrlPr>
                              </m:fPr>
                              <m:num>
                                <m:r>
                                  <a:rPr lang="zh-CN" altLang="en-US" sz="1200" i="1">
                                    <a:latin typeface="Cambria Math" panose="02040503050406030204" pitchFamily="18" charset="0"/>
                                    <a:cs typeface="+mn-ea"/>
                                    <a:sym typeface="+mn-lt"/>
                                  </a:rPr>
                                  <m:t>𝜕</m:t>
                                </m:r>
                                <m:r>
                                  <m:rPr>
                                    <m:sty m:val="p"/>
                                  </m:rPr>
                                  <a:rPr lang="en-US" altLang="zh-CN" sz="1200" i="1">
                                    <a:latin typeface="Cambria Math" panose="02040503050406030204" pitchFamily="18" charset="0"/>
                                    <a:cs typeface="+mn-ea"/>
                                    <a:sym typeface="+mn-lt"/>
                                  </a:rPr>
                                  <m:t>C</m:t>
                                </m:r>
                                <m:r>
                                  <a:rPr lang="en-US" altLang="zh-CN" sz="1200" i="1">
                                    <a:latin typeface="Cambria Math" panose="02040503050406030204" pitchFamily="18" charset="0"/>
                                    <a:cs typeface="+mn-ea"/>
                                    <a:sym typeface="+mn-lt"/>
                                  </a:rPr>
                                  <m:t>(</m:t>
                                </m:r>
                                <m:sSub>
                                  <m:sSubPr>
                                    <m:ctrlPr>
                                      <a:rPr lang="en-US" altLang="zh-CN" sz="1200" i="1">
                                        <a:latin typeface="Cambria Math" panose="02040503050406030204" pitchFamily="18" charset="0"/>
                                        <a:cs typeface="+mn-ea"/>
                                        <a:sym typeface="+mn-lt"/>
                                      </a:rPr>
                                    </m:ctrlPr>
                                  </m:sSubPr>
                                  <m:e>
                                    <m:r>
                                      <a:rPr lang="en-US" altLang="zh-CN" sz="1200" i="1">
                                        <a:latin typeface="Cambria Math" panose="02040503050406030204" pitchFamily="18" charset="0"/>
                                        <a:cs typeface="+mn-ea"/>
                                        <a:sym typeface="+mn-lt"/>
                                      </a:rPr>
                                      <m:t>𝑡</m:t>
                                    </m:r>
                                  </m:e>
                                  <m:sub>
                                    <m:r>
                                      <a:rPr lang="en-US" altLang="zh-CN" sz="1200" i="1">
                                        <a:latin typeface="Cambria Math" panose="02040503050406030204" pitchFamily="18" charset="0"/>
                                        <a:cs typeface="+mn-ea"/>
                                        <a:sym typeface="+mn-lt"/>
                                      </a:rPr>
                                      <m:t>𝑑</m:t>
                                    </m:r>
                                  </m:sub>
                                </m:sSub>
                                <m:r>
                                  <a:rPr lang="en-US" altLang="zh-CN" sz="1200" i="1">
                                    <a:latin typeface="Cambria Math" panose="02040503050406030204" pitchFamily="18" charset="0"/>
                                    <a:cs typeface="+mn-ea"/>
                                    <a:sym typeface="+mn-lt"/>
                                  </a:rPr>
                                  <m:t>,</m:t>
                                </m:r>
                                <m:sSub>
                                  <m:sSubPr>
                                    <m:ctrlPr>
                                      <a:rPr lang="en-US" altLang="zh-CN" sz="1200" i="1">
                                        <a:latin typeface="Cambria Math" panose="02040503050406030204" pitchFamily="18" charset="0"/>
                                        <a:cs typeface="+mn-ea"/>
                                        <a:sym typeface="+mn-lt"/>
                                      </a:rPr>
                                    </m:ctrlPr>
                                  </m:sSubPr>
                                  <m:e>
                                    <m:r>
                                      <a:rPr lang="en-US" altLang="zh-CN" sz="1200" i="1">
                                        <a:latin typeface="Cambria Math" panose="02040503050406030204" pitchFamily="18" charset="0"/>
                                        <a:cs typeface="+mn-ea"/>
                                        <a:sym typeface="+mn-lt"/>
                                      </a:rPr>
                                      <m:t>𝑜</m:t>
                                    </m:r>
                                  </m:e>
                                  <m:sub>
                                    <m:r>
                                      <a:rPr lang="en-US" altLang="zh-CN" sz="1200" i="1">
                                        <a:latin typeface="Cambria Math" panose="02040503050406030204" pitchFamily="18" charset="0"/>
                                        <a:cs typeface="+mn-ea"/>
                                        <a:sym typeface="+mn-lt"/>
                                      </a:rPr>
                                      <m:t>𝑑</m:t>
                                    </m:r>
                                  </m:sub>
                                </m:sSub>
                                <m:r>
                                  <a:rPr lang="en-US" altLang="zh-CN" sz="1200" i="1">
                                    <a:latin typeface="Cambria Math" panose="02040503050406030204" pitchFamily="18" charset="0"/>
                                    <a:cs typeface="+mn-ea"/>
                                    <a:sym typeface="+mn-lt"/>
                                  </a:rPr>
                                  <m:t>)</m:t>
                                </m:r>
                              </m:num>
                              <m:den>
                                <m:r>
                                  <a:rPr lang="zh-CN" altLang="en-US" sz="1200" i="1">
                                    <a:latin typeface="Cambria Math" panose="02040503050406030204" pitchFamily="18" charset="0"/>
                                    <a:cs typeface="+mn-ea"/>
                                    <a:sym typeface="+mn-lt"/>
                                  </a:rPr>
                                  <m:t>𝜕</m:t>
                                </m:r>
                                <m:sSub>
                                  <m:sSubPr>
                                    <m:ctrlPr>
                                      <a:rPr lang="en-US" altLang="zh-CN" sz="1200" i="1">
                                        <a:latin typeface="Cambria Math" panose="02040503050406030204" pitchFamily="18" charset="0"/>
                                        <a:cs typeface="+mn-ea"/>
                                        <a:sym typeface="+mn-lt"/>
                                      </a:rPr>
                                    </m:ctrlPr>
                                  </m:sSubPr>
                                  <m:e>
                                    <m:r>
                                      <a:rPr lang="en-US" altLang="zh-CN" sz="1200" i="1">
                                        <a:latin typeface="Cambria Math" panose="02040503050406030204" pitchFamily="18" charset="0"/>
                                        <a:cs typeface="+mn-ea"/>
                                        <a:sym typeface="+mn-lt"/>
                                      </a:rPr>
                                      <m:t>𝑤</m:t>
                                    </m:r>
                                  </m:e>
                                  <m:sub>
                                    <m:r>
                                      <a:rPr lang="en-US" altLang="zh-CN" sz="1200" i="1">
                                        <a:latin typeface="Cambria Math" panose="02040503050406030204" pitchFamily="18" charset="0"/>
                                        <a:cs typeface="+mn-ea"/>
                                        <a:sym typeface="+mn-lt"/>
                                      </a:rPr>
                                      <m:t>𝑖</m:t>
                                    </m:r>
                                  </m:sub>
                                </m:sSub>
                              </m:den>
                            </m:f>
                          </m:e>
                        </m:nary>
                      </m:e>
                    </m:nary>
                  </m:oMath>
                </a14:m>
                <a:r>
                  <a:rPr lang="en-US" sz="1200">
                    <a:latin typeface="Huawei Sans" panose="020C0503030203020204" pitchFamily="34" charset="0"/>
                  </a:rPr>
                  <a:t>.</a:t>
                </a:r>
              </a:p>
              <a:p>
                <a:pPr marL="1003300" lvl="2" indent="-336550"/>
                <a:r>
                  <a:rPr lang="en-US" sz="1400">
                    <a:latin typeface="Huawei Sans" panose="020C0503030203020204" pitchFamily="34" charset="0"/>
                  </a:rPr>
                  <a:t>For each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𝑖</m:t>
                        </m:r>
                      </m:sub>
                    </m:sSub>
                  </m:oMath>
                </a14:m>
                <a:r>
                  <a:rPr lang="en-US" sz="1400">
                    <a:latin typeface="Huawei Sans" panose="020C0503030203020204" pitchFamily="34" charset="0"/>
                  </a:rPr>
                  <a:t> in this unit: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𝑖</m:t>
                        </m:r>
                      </m:sub>
                    </m:sSub>
                  </m:oMath>
                </a14:m>
                <a:r>
                  <a:rPr lang="en-US" sz="1400">
                    <a:latin typeface="Huawei Sans" panose="020C0503030203020204" pitchFamily="34" charset="0"/>
                    <a:cs typeface="+mn-ea"/>
                    <a:sym typeface="+mn-lt"/>
                  </a:rPr>
                  <a:t>+=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𝑖</m:t>
                        </m:r>
                      </m:sub>
                    </m:sSub>
                  </m:oMath>
                </a14:m>
                <a:r>
                  <a:rPr lang="en-US" sz="1400">
                    <a:latin typeface="Huawei Sans" panose="020C0503030203020204" pitchFamily="34" charset="0"/>
                  </a:rPr>
                  <a:t>.</a:t>
                </a:r>
              </a:p>
              <a:p>
                <a:r>
                  <a:rPr lang="en-US" sz="1800">
                    <a:latin typeface="Huawei Sans" panose="020C0503030203020204" pitchFamily="34" charset="0"/>
                    <a:cs typeface="+mn-ea"/>
                    <a:sym typeface="+mn-lt"/>
                  </a:rPr>
                  <a:t>The gradient descent algorithm of this version is not commonly used because:</a:t>
                </a:r>
              </a:p>
              <a:p>
                <a:pPr marL="654050" lvl="1" indent="-333375"/>
                <a:r>
                  <a:rPr lang="en-US" sz="1600">
                    <a:latin typeface="Huawei Sans" panose="020C0503030203020204" pitchFamily="34" charset="0"/>
                    <a:cs typeface="+mn-ea"/>
                    <a:sym typeface="+mn-lt"/>
                  </a:rPr>
                  <a:t>The convergence process is very slow as all training samples need to be calculated every time the weight is updated.</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114"/>
                </a:stretch>
              </a:blipFill>
            </p:spPr>
            <p:txBody>
              <a:bodyPr/>
              <a:lstStyle/>
              <a:p>
                <a:r>
                  <a:rPr lang="en-US">
                    <a:noFill/>
                  </a:rPr>
                  <a:t> </a:t>
                </a:r>
              </a:p>
            </p:txBody>
          </p:sp>
        </mc:Fallback>
      </mc:AlternateContent>
    </p:spTree>
    <p:extLst>
      <p:ext uri="{BB962C8B-B14F-4D97-AF65-F5344CB8AC3E}">
        <p14:creationId xmlns:p14="http://schemas.microsoft.com/office/powerpoint/2010/main" val="46165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t>Stochastic Gradient Descent Algorithm (SGD)</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800" dirty="0">
                    <a:sym typeface="+mn-lt"/>
                  </a:rPr>
                  <a:t>To address the </a:t>
                </a:r>
                <a:r>
                  <a:rPr lang="en-US" sz="1400" dirty="0">
                    <a:sym typeface="+mn-lt"/>
                  </a:rPr>
                  <a:t>BGD</a:t>
                </a:r>
                <a:r>
                  <a:rPr lang="en-US" sz="1800" dirty="0">
                    <a:sym typeface="+mn-lt"/>
                  </a:rPr>
                  <a:t> algorithm defect, a common variant called Incremental Gradient Descent algorithm is used, which is also called the Stochastic Gradient Descent (SGD) algorithm. One implementation is called Online Learning, which updates the gradient based on each sample:</a:t>
                </a:r>
              </a:p>
              <a:p>
                <a:pPr marL="0" indent="0" algn="ctr">
                  <a:buNone/>
                </a:pPr>
                <a14:m>
                  <m:oMath xmlns:m="http://schemas.openxmlformats.org/officeDocument/2006/math">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𝑤</m:t>
                        </m:r>
                      </m:e>
                      <m:sub>
                        <m:r>
                          <a:rPr lang="en-US" altLang="zh-CN" sz="1800">
                            <a:latin typeface="Cambria Math" panose="02040503050406030204" pitchFamily="18" charset="0"/>
                            <a:sym typeface="+mn-lt"/>
                          </a:rPr>
                          <m:t>𝑖</m:t>
                        </m:r>
                      </m:sub>
                    </m:sSub>
                    <m:r>
                      <a:rPr lang="en-US" altLang="zh-CN" sz="1800">
                        <a:latin typeface="Cambria Math" panose="02040503050406030204" pitchFamily="18" charset="0"/>
                        <a:sym typeface="+mn-lt"/>
                      </a:rPr>
                      <m:t>=−</m:t>
                    </m:r>
                    <m:r>
                      <a:rPr lang="zh-CN" altLang="en-US" sz="1800">
                        <a:latin typeface="Cambria Math" panose="02040503050406030204" pitchFamily="18" charset="0"/>
                        <a:sym typeface="+mn-lt"/>
                      </a:rPr>
                      <m:t>𝜂</m:t>
                    </m:r>
                    <m:f>
                      <m:fPr>
                        <m:ctrlPr>
                          <a:rPr lang="en-US" altLang="zh-CN" sz="1800" i="1">
                            <a:latin typeface="Cambria Math" panose="02040503050406030204" pitchFamily="18" charset="0"/>
                            <a:sym typeface="+mn-lt"/>
                          </a:rPr>
                        </m:ctrlPr>
                      </m:fPr>
                      <m:num>
                        <m:r>
                          <a:rPr lang="en-US" altLang="zh-CN" sz="1800">
                            <a:latin typeface="Cambria Math" panose="02040503050406030204" pitchFamily="18" charset="0"/>
                            <a:sym typeface="+mn-lt"/>
                          </a:rPr>
                          <m:t>1</m:t>
                        </m:r>
                      </m:num>
                      <m:den>
                        <m:r>
                          <a:rPr lang="en-US" altLang="zh-CN" sz="1800">
                            <a:latin typeface="Cambria Math" panose="02040503050406030204" pitchFamily="18" charset="0"/>
                            <a:sym typeface="+mn-lt"/>
                          </a:rPr>
                          <m:t>𝑛</m:t>
                        </m:r>
                      </m:den>
                    </m:f>
                    <m:nary>
                      <m:naryPr>
                        <m:chr m:val="∑"/>
                        <m:limLoc m:val="subSup"/>
                        <m:supHide m:val="on"/>
                        <m:ctrlPr>
                          <a:rPr lang="zh-CN" altLang="en-US" sz="1800" i="1">
                            <a:latin typeface="Cambria Math" panose="02040503050406030204" pitchFamily="18" charset="0"/>
                            <a:sym typeface="+mn-lt"/>
                          </a:rPr>
                        </m:ctrlPr>
                      </m:naryPr>
                      <m:sub>
                        <m:r>
                          <m:rPr>
                            <m:sty m:val="p"/>
                            <m:brk m:alnAt="9"/>
                          </m:rPr>
                          <a:rPr lang="en-US" altLang="zh-CN" sz="1800">
                            <a:latin typeface="Cambria Math" panose="02040503050406030204" pitchFamily="18" charset="0"/>
                            <a:sym typeface="+mn-lt"/>
                          </a:rPr>
                          <m:t>x</m:t>
                        </m:r>
                      </m:sub>
                      <m:sup/>
                      <m:e>
                        <m:nary>
                          <m:naryPr>
                            <m:chr m:val="∑"/>
                            <m:supHide m:val="on"/>
                            <m:ctrlPr>
                              <a:rPr lang="en-US" altLang="zh-CN" sz="1800" i="1">
                                <a:latin typeface="Cambria Math" panose="02040503050406030204" pitchFamily="18" charset="0"/>
                                <a:sym typeface="+mn-lt"/>
                              </a:rPr>
                            </m:ctrlPr>
                          </m:naryPr>
                          <m:sub>
                            <m:r>
                              <m:rPr>
                                <m:brk m:alnAt="7"/>
                              </m:rPr>
                              <a:rPr lang="en-US" altLang="zh-CN" sz="1800">
                                <a:latin typeface="Cambria Math" panose="02040503050406030204" pitchFamily="18" charset="0"/>
                                <a:sym typeface="+mn-lt"/>
                              </a:rPr>
                              <m:t>𝑑</m:t>
                            </m:r>
                            <m:r>
                              <a:rPr lang="en-US" altLang="zh-CN" sz="1800">
                                <a:latin typeface="Cambria Math" panose="02040503050406030204" pitchFamily="18" charset="0"/>
                                <a:sym typeface="+mn-lt"/>
                              </a:rPr>
                              <m:t>∈</m:t>
                            </m:r>
                            <m:r>
                              <a:rPr lang="en-US" altLang="zh-CN" sz="1800">
                                <a:latin typeface="Cambria Math" panose="02040503050406030204" pitchFamily="18" charset="0"/>
                                <a:sym typeface="+mn-lt"/>
                              </a:rPr>
                              <m:t>𝐷</m:t>
                            </m:r>
                          </m:sub>
                          <m:sup/>
                          <m:e>
                            <m:f>
                              <m:fPr>
                                <m:ctrlPr>
                                  <a:rPr lang="en-US" altLang="zh-CN" sz="1800" i="1">
                                    <a:latin typeface="Cambria Math" panose="02040503050406030204" pitchFamily="18" charset="0"/>
                                    <a:sym typeface="+mn-lt"/>
                                  </a:rPr>
                                </m:ctrlPr>
                              </m:fPr>
                              <m:num>
                                <m:r>
                                  <a:rPr lang="zh-CN" altLang="en-US" sz="1800">
                                    <a:latin typeface="Cambria Math" panose="02040503050406030204" pitchFamily="18" charset="0"/>
                                    <a:sym typeface="+mn-lt"/>
                                  </a:rPr>
                                  <m:t>𝜕</m:t>
                                </m:r>
                                <m:r>
                                  <m:rPr>
                                    <m:sty m:val="p"/>
                                  </m:rPr>
                                  <a:rPr lang="en-US" altLang="zh-CN" sz="1800">
                                    <a:latin typeface="Cambria Math" panose="02040503050406030204" pitchFamily="18" charset="0"/>
                                    <a:sym typeface="+mn-lt"/>
                                  </a:rPr>
                                  <m:t>C</m:t>
                                </m:r>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𝑡</m:t>
                                    </m:r>
                                  </m:e>
                                  <m:sub>
                                    <m:r>
                                      <a:rPr lang="en-US" altLang="zh-CN" sz="1800">
                                        <a:latin typeface="Cambria Math" panose="02040503050406030204" pitchFamily="18" charset="0"/>
                                        <a:sym typeface="+mn-lt"/>
                                      </a:rPr>
                                      <m:t>𝑑</m:t>
                                    </m:r>
                                  </m:sub>
                                </m:sSub>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𝑜</m:t>
                                    </m:r>
                                  </m:e>
                                  <m:sub>
                                    <m:r>
                                      <a:rPr lang="en-US" altLang="zh-CN" sz="1800">
                                        <a:latin typeface="Cambria Math" panose="02040503050406030204" pitchFamily="18" charset="0"/>
                                        <a:sym typeface="+mn-lt"/>
                                      </a:rPr>
                                      <m:t>𝑑</m:t>
                                    </m:r>
                                  </m:sub>
                                </m:sSub>
                                <m:r>
                                  <a:rPr lang="en-US" altLang="zh-CN" sz="1800">
                                    <a:latin typeface="Cambria Math" panose="02040503050406030204" pitchFamily="18" charset="0"/>
                                    <a:sym typeface="+mn-lt"/>
                                  </a:rPr>
                                  <m:t>)</m:t>
                                </m:r>
                              </m:num>
                              <m:den>
                                <m:r>
                                  <a:rPr lang="zh-CN" altLang="en-US"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𝑤</m:t>
                                    </m:r>
                                  </m:e>
                                  <m:sub>
                                    <m:r>
                                      <a:rPr lang="en-US" altLang="zh-CN" sz="1800">
                                        <a:latin typeface="Cambria Math" panose="02040503050406030204" pitchFamily="18" charset="0"/>
                                        <a:sym typeface="+mn-lt"/>
                                      </a:rPr>
                                      <m:t>𝑖</m:t>
                                    </m:r>
                                  </m:sub>
                                </m:sSub>
                              </m:den>
                            </m:f>
                          </m:e>
                        </m:nary>
                      </m:e>
                    </m:nary>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𝑤</m:t>
                        </m:r>
                      </m:e>
                      <m:sub>
                        <m:r>
                          <a:rPr lang="en-US" altLang="zh-CN" sz="1800">
                            <a:latin typeface="Cambria Math" panose="02040503050406030204" pitchFamily="18" charset="0"/>
                            <a:sym typeface="+mn-lt"/>
                          </a:rPr>
                          <m:t>𝑖</m:t>
                        </m:r>
                      </m:sub>
                    </m:sSub>
                    <m:r>
                      <a:rPr lang="en-US" altLang="zh-CN" sz="1800">
                        <a:latin typeface="Cambria Math" panose="02040503050406030204" pitchFamily="18" charset="0"/>
                        <a:sym typeface="+mn-lt"/>
                      </a:rPr>
                      <m:t>=−</m:t>
                    </m:r>
                    <m:r>
                      <a:rPr lang="zh-CN" altLang="en-US" sz="1800">
                        <a:latin typeface="Cambria Math" panose="02040503050406030204" pitchFamily="18" charset="0"/>
                        <a:sym typeface="+mn-lt"/>
                      </a:rPr>
                      <m:t>𝜂</m:t>
                    </m:r>
                    <m:nary>
                      <m:naryPr>
                        <m:chr m:val="∑"/>
                        <m:supHide m:val="on"/>
                        <m:ctrlPr>
                          <a:rPr lang="en-US" altLang="zh-CN" sz="1800" i="1">
                            <a:latin typeface="Cambria Math" panose="02040503050406030204" pitchFamily="18" charset="0"/>
                            <a:sym typeface="+mn-lt"/>
                          </a:rPr>
                        </m:ctrlPr>
                      </m:naryPr>
                      <m:sub>
                        <m:r>
                          <m:rPr>
                            <m:brk m:alnAt="7"/>
                          </m:rPr>
                          <a:rPr lang="en-US" altLang="zh-CN" sz="1800">
                            <a:latin typeface="Cambria Math" panose="02040503050406030204" pitchFamily="18" charset="0"/>
                            <a:sym typeface="+mn-lt"/>
                          </a:rPr>
                          <m:t>𝑑</m:t>
                        </m:r>
                        <m:r>
                          <a:rPr lang="en-US" altLang="zh-CN" sz="1800">
                            <a:latin typeface="Cambria Math" panose="02040503050406030204" pitchFamily="18" charset="0"/>
                            <a:sym typeface="+mn-lt"/>
                          </a:rPr>
                          <m:t>∈</m:t>
                        </m:r>
                        <m:r>
                          <a:rPr lang="en-US" altLang="zh-CN" sz="1800">
                            <a:latin typeface="Cambria Math" panose="02040503050406030204" pitchFamily="18" charset="0"/>
                            <a:sym typeface="+mn-lt"/>
                          </a:rPr>
                          <m:t>𝐷</m:t>
                        </m:r>
                      </m:sub>
                      <m:sup/>
                      <m:e>
                        <m:f>
                          <m:fPr>
                            <m:ctrlPr>
                              <a:rPr lang="en-US" altLang="zh-CN" sz="1800" i="1">
                                <a:latin typeface="Cambria Math" panose="02040503050406030204" pitchFamily="18" charset="0"/>
                                <a:sym typeface="+mn-lt"/>
                              </a:rPr>
                            </m:ctrlPr>
                          </m:fPr>
                          <m:num>
                            <m:r>
                              <a:rPr lang="zh-CN" altLang="en-US" sz="1800">
                                <a:latin typeface="Cambria Math" panose="02040503050406030204" pitchFamily="18" charset="0"/>
                                <a:sym typeface="+mn-lt"/>
                              </a:rPr>
                              <m:t>𝜕</m:t>
                            </m:r>
                            <m:r>
                              <m:rPr>
                                <m:sty m:val="p"/>
                              </m:rPr>
                              <a:rPr lang="en-US" altLang="zh-CN" sz="1800">
                                <a:latin typeface="Cambria Math" panose="02040503050406030204" pitchFamily="18" charset="0"/>
                                <a:sym typeface="+mn-lt"/>
                              </a:rPr>
                              <m:t>C</m:t>
                            </m:r>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𝑡</m:t>
                                </m:r>
                              </m:e>
                              <m:sub>
                                <m:r>
                                  <a:rPr lang="en-US" altLang="zh-CN" sz="1800">
                                    <a:latin typeface="Cambria Math" panose="02040503050406030204" pitchFamily="18" charset="0"/>
                                    <a:sym typeface="+mn-lt"/>
                                  </a:rPr>
                                  <m:t>𝑑</m:t>
                                </m:r>
                              </m:sub>
                            </m:sSub>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𝑜</m:t>
                                </m:r>
                              </m:e>
                              <m:sub>
                                <m:r>
                                  <a:rPr lang="en-US" altLang="zh-CN" sz="1800">
                                    <a:latin typeface="Cambria Math" panose="02040503050406030204" pitchFamily="18" charset="0"/>
                                    <a:sym typeface="+mn-lt"/>
                                  </a:rPr>
                                  <m:t>𝑑</m:t>
                                </m:r>
                              </m:sub>
                            </m:sSub>
                            <m:r>
                              <a:rPr lang="en-US" altLang="zh-CN" sz="1800">
                                <a:latin typeface="Cambria Math" panose="02040503050406030204" pitchFamily="18" charset="0"/>
                                <a:sym typeface="+mn-lt"/>
                              </a:rPr>
                              <m:t>)</m:t>
                            </m:r>
                          </m:num>
                          <m:den>
                            <m:r>
                              <a:rPr lang="zh-CN" altLang="en-US"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𝑤</m:t>
                                </m:r>
                              </m:e>
                              <m:sub>
                                <m:r>
                                  <a:rPr lang="en-US" altLang="zh-CN" sz="1800">
                                    <a:latin typeface="Cambria Math" panose="02040503050406030204" pitchFamily="18" charset="0"/>
                                    <a:sym typeface="+mn-lt"/>
                                  </a:rPr>
                                  <m:t>𝑖</m:t>
                                </m:r>
                              </m:sub>
                            </m:sSub>
                          </m:den>
                        </m:f>
                      </m:e>
                    </m:nary>
                  </m:oMath>
                </a14:m>
                <a:r>
                  <a:rPr lang="en-US" sz="1800" dirty="0"/>
                  <a:t>.</a:t>
                </a:r>
              </a:p>
              <a:p>
                <a:r>
                  <a:rPr lang="en-US" sz="1800" dirty="0">
                    <a:sym typeface="+mn-lt"/>
                  </a:rPr>
                  <a:t>ONLINE-GRADIENT-DESCENT</a:t>
                </a:r>
              </a:p>
              <a:p>
                <a:pPr lvl="1"/>
                <a:r>
                  <a:rPr lang="en-US" sz="1600" dirty="0">
                    <a:sym typeface="+mn-lt"/>
                  </a:rPr>
                  <a:t>Initializes each </a:t>
                </a:r>
                <a14:m>
                  <m:oMath xmlns:m="http://schemas.openxmlformats.org/officeDocument/2006/math">
                    <m:sSub>
                      <m:sSubPr>
                        <m:ctrlPr>
                          <a:rPr lang="en-US" altLang="zh-CN" sz="1600" i="1">
                            <a:latin typeface="Cambria Math" panose="02040503050406030204" pitchFamily="18" charset="0"/>
                            <a:sym typeface="+mn-lt"/>
                          </a:rPr>
                        </m:ctrlPr>
                      </m:sSubPr>
                      <m:e>
                        <m:r>
                          <a:rPr lang="en-US" altLang="zh-CN" sz="1600">
                            <a:latin typeface="Cambria Math" panose="02040503050406030204" pitchFamily="18" charset="0"/>
                            <a:sym typeface="+mn-lt"/>
                          </a:rPr>
                          <m:t>𝑤</m:t>
                        </m:r>
                      </m:e>
                      <m:sub>
                        <m:r>
                          <a:rPr lang="en-US" altLang="zh-CN" sz="1600">
                            <a:latin typeface="Cambria Math" panose="02040503050406030204" pitchFamily="18" charset="0"/>
                            <a:sym typeface="+mn-lt"/>
                          </a:rPr>
                          <m:t>𝑖</m:t>
                        </m:r>
                      </m:sub>
                    </m:sSub>
                  </m:oMath>
                </a14:m>
                <a:r>
                  <a:rPr lang="en-US" sz="1600" dirty="0">
                    <a:sym typeface="+mn-lt"/>
                  </a:rPr>
                  <a:t> to a random value with a smaller absolute value.</a:t>
                </a:r>
              </a:p>
              <a:p>
                <a:pPr lvl="1"/>
                <a:r>
                  <a:rPr lang="en-US" sz="1600" dirty="0">
                    <a:sym typeface="+mn-lt"/>
                  </a:rPr>
                  <a:t>Before the end condition is met:</a:t>
                </a:r>
              </a:p>
              <a:p>
                <a:pPr lvl="1"/>
                <a:r>
                  <a:rPr lang="en-US" sz="1600" dirty="0">
                    <a:sym typeface="+mn-lt"/>
                  </a:rPr>
                  <a:t>Generates a random &lt;X, t&gt; from D and does the following calculation:</a:t>
                </a:r>
              </a:p>
              <a:p>
                <a:pPr lvl="2"/>
                <a:r>
                  <a:rPr lang="en-US" sz="1400" dirty="0">
                    <a:sym typeface="+mn-lt"/>
                  </a:rPr>
                  <a:t>Input X to this unit and calculate the output o.</a:t>
                </a:r>
              </a:p>
              <a:p>
                <a:pPr lvl="2"/>
                <a:r>
                  <a:rPr lang="en-US" sz="1400" dirty="0">
                    <a:sym typeface="+mn-lt"/>
                  </a:rPr>
                  <a:t>For each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oMath>
                </a14:m>
                <a:r>
                  <a:rPr lang="en-US" sz="1400" dirty="0">
                    <a:sym typeface="+mn-lt"/>
                  </a:rPr>
                  <a:t> in this unit: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r>
                      <a:rPr lang="en-US" altLang="zh-CN" sz="1400">
                        <a:latin typeface="Cambria Math" panose="02040503050406030204" pitchFamily="18" charset="0"/>
                        <a:sym typeface="+mn-lt"/>
                      </a:rPr>
                      <m:t> </m:t>
                    </m:r>
                  </m:oMath>
                </a14:m>
                <a:r>
                  <a:rPr lang="en-US" sz="1400" dirty="0">
                    <a:sym typeface="+mn-lt"/>
                  </a:rPr>
                  <a:t>+= -η</a:t>
                </a:r>
                <a14:m>
                  <m:oMath xmlns:m="http://schemas.openxmlformats.org/officeDocument/2006/math">
                    <m:nary>
                      <m:naryPr>
                        <m:chr m:val="∑"/>
                        <m:supHide m:val="on"/>
                        <m:ctrlPr>
                          <a:rPr lang="en-US" altLang="zh-CN" sz="1400" i="1">
                            <a:latin typeface="Cambria Math" panose="02040503050406030204" pitchFamily="18" charset="0"/>
                            <a:sym typeface="+mn-lt"/>
                          </a:rPr>
                        </m:ctrlPr>
                      </m:naryPr>
                      <m:sub>
                        <m:r>
                          <m:rPr>
                            <m:brk m:alnAt="7"/>
                          </m:rPr>
                          <a:rPr lang="en-US" altLang="zh-CN" sz="1400">
                            <a:latin typeface="Cambria Math" panose="02040503050406030204" pitchFamily="18" charset="0"/>
                            <a:sym typeface="+mn-lt"/>
                          </a:rPr>
                          <m:t>𝑑</m:t>
                        </m:r>
                        <m:r>
                          <a:rPr lang="en-US" altLang="zh-CN" sz="1400">
                            <a:latin typeface="Cambria Math" panose="02040503050406030204" pitchFamily="18" charset="0"/>
                            <a:sym typeface="+mn-lt"/>
                          </a:rPr>
                          <m:t>∈</m:t>
                        </m:r>
                        <m:r>
                          <a:rPr lang="en-US" altLang="zh-CN" sz="1400">
                            <a:latin typeface="Cambria Math" panose="02040503050406030204" pitchFamily="18" charset="0"/>
                            <a:sym typeface="+mn-lt"/>
                          </a:rPr>
                          <m:t>𝐷</m:t>
                        </m:r>
                      </m:sub>
                      <m:sup/>
                      <m:e>
                        <m:f>
                          <m:fPr>
                            <m:ctrlPr>
                              <a:rPr lang="en-US" altLang="zh-CN" sz="1400" i="1">
                                <a:latin typeface="Cambria Math" panose="02040503050406030204" pitchFamily="18" charset="0"/>
                                <a:sym typeface="+mn-lt"/>
                              </a:rPr>
                            </m:ctrlPr>
                          </m:fPr>
                          <m:num>
                            <m:r>
                              <a:rPr lang="zh-CN" altLang="en-US" sz="1400">
                                <a:latin typeface="Cambria Math" panose="02040503050406030204" pitchFamily="18" charset="0"/>
                                <a:sym typeface="+mn-lt"/>
                              </a:rPr>
                              <m:t>𝜕</m:t>
                            </m:r>
                            <m:r>
                              <m:rPr>
                                <m:sty m:val="p"/>
                              </m:rPr>
                              <a:rPr lang="en-US" altLang="zh-CN" sz="1400">
                                <a:latin typeface="Cambria Math" panose="02040503050406030204" pitchFamily="18" charset="0"/>
                                <a:sym typeface="+mn-lt"/>
                              </a:rPr>
                              <m:t>C</m:t>
                            </m:r>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𝑡</m:t>
                                </m:r>
                              </m:e>
                              <m:sub>
                                <m:r>
                                  <a:rPr lang="en-US" altLang="zh-CN" sz="1400">
                                    <a:latin typeface="Cambria Math" panose="02040503050406030204" pitchFamily="18" charset="0"/>
                                    <a:sym typeface="+mn-lt"/>
                                  </a:rPr>
                                  <m:t>𝑑</m:t>
                                </m:r>
                              </m:sub>
                            </m:sSub>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𝑜</m:t>
                                </m:r>
                              </m:e>
                              <m:sub>
                                <m:r>
                                  <a:rPr lang="en-US" altLang="zh-CN" sz="1400">
                                    <a:latin typeface="Cambria Math" panose="02040503050406030204" pitchFamily="18" charset="0"/>
                                    <a:sym typeface="+mn-lt"/>
                                  </a:rPr>
                                  <m:t>𝑑</m:t>
                                </m:r>
                              </m:sub>
                            </m:sSub>
                            <m:r>
                              <a:rPr lang="en-US" altLang="zh-CN" sz="1400">
                                <a:latin typeface="Cambria Math" panose="02040503050406030204" pitchFamily="18" charset="0"/>
                                <a:sym typeface="+mn-lt"/>
                              </a:rPr>
                              <m:t>)</m:t>
                            </m:r>
                          </m:num>
                          <m:den>
                            <m:r>
                              <a:rPr lang="zh-CN" altLang="en-US"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den>
                        </m:f>
                      </m:e>
                    </m:nary>
                  </m:oMath>
                </a14:m>
                <a:r>
                  <a:rPr lang="en-US" sz="1400" dirty="0">
                    <a:sym typeface="+mn-lt"/>
                  </a:rPr>
                  <a:t>.</a:t>
                </a:r>
              </a:p>
              <a:p>
                <a:endParaRPr lang="en-US" sz="1800"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227"/>
                </a:stretch>
              </a:blipFill>
            </p:spPr>
            <p:txBody>
              <a:bodyPr/>
              <a:lstStyle/>
              <a:p>
                <a:r>
                  <a:rPr lang="en-US">
                    <a:noFill/>
                  </a:rPr>
                  <a:t> </a:t>
                </a:r>
              </a:p>
            </p:txBody>
          </p:sp>
        </mc:Fallback>
      </mc:AlternateContent>
    </p:spTree>
    <p:extLst>
      <p:ext uri="{BB962C8B-B14F-4D97-AF65-F5344CB8AC3E}">
        <p14:creationId xmlns:p14="http://schemas.microsoft.com/office/powerpoint/2010/main" val="96609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p:txBody>
          <a:bodyPr/>
          <a:lstStyle/>
          <a:p>
            <a:r>
              <a:rPr lang="en-US">
                <a:sym typeface="+mn-lt"/>
              </a:rPr>
              <a:t>On completion of this course, you will be able to:</a:t>
            </a:r>
          </a:p>
          <a:p>
            <a:pPr lvl="1"/>
            <a:r>
              <a:rPr lang="en-US">
                <a:sym typeface="+mn-lt"/>
              </a:rPr>
              <a:t>Describe the definition and development of neural networks.</a:t>
            </a:r>
          </a:p>
          <a:p>
            <a:pPr lvl="1"/>
            <a:r>
              <a:rPr lang="en-US">
                <a:sym typeface="+mn-lt"/>
              </a:rPr>
              <a:t>Learn about the important components of deep learning neural networks.</a:t>
            </a:r>
          </a:p>
          <a:p>
            <a:pPr lvl="1"/>
            <a:r>
              <a:rPr lang="en-US">
                <a:sym typeface="+mn-lt"/>
              </a:rPr>
              <a:t>Understand training and optimization of neural networks.</a:t>
            </a:r>
          </a:p>
          <a:p>
            <a:pPr lvl="1"/>
            <a:r>
              <a:rPr lang="en-US">
                <a:sym typeface="+mn-lt"/>
              </a:rPr>
              <a:t>Describe common problems in deep learning.</a:t>
            </a:r>
          </a:p>
          <a:p>
            <a:endParaRPr lang="zh-CN" altLang="en-US" dirty="0">
              <a:sym typeface="+mn-lt"/>
            </a:endParaRPr>
          </a:p>
        </p:txBody>
      </p:sp>
    </p:spTree>
    <p:extLst>
      <p:ext uri="{BB962C8B-B14F-4D97-AF65-F5344CB8AC3E}">
        <p14:creationId xmlns:p14="http://schemas.microsoft.com/office/powerpoint/2010/main" val="385228109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t>Mini-Batch Gradient Descent Algorithm (MBGD)</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800" dirty="0">
                    <a:sym typeface="+mn-lt"/>
                  </a:rPr>
                  <a:t>To address the defects of the previous two gradient descent algorithms, the Mini-batch Gradient Descent Algorithm (MBGD) was proposed and has been most widely used. A small number of Batch Size (BS) samples are used at a time to calculate </a:t>
                </a:r>
                <a14:m>
                  <m:oMath xmlns:m="http://schemas.openxmlformats.org/officeDocument/2006/math">
                    <m:r>
                      <a:rPr lang="en-US" altLang="zh-CN" sz="1800">
                        <a:latin typeface="Cambria Math" panose="02040503050406030204" pitchFamily="18" charset="0"/>
                        <a:sym typeface="+mn-lt"/>
                      </a:rPr>
                      <m:t>∆</m:t>
                    </m:r>
                    <m:sSub>
                      <m:sSubPr>
                        <m:ctrlPr>
                          <a:rPr lang="en-US" altLang="zh-CN" sz="1800" i="1">
                            <a:latin typeface="Cambria Math" panose="02040503050406030204" pitchFamily="18" charset="0"/>
                            <a:sym typeface="+mn-lt"/>
                          </a:rPr>
                        </m:ctrlPr>
                      </m:sSubPr>
                      <m:e>
                        <m:r>
                          <a:rPr lang="en-US" altLang="zh-CN" sz="1800">
                            <a:latin typeface="Cambria Math" panose="02040503050406030204" pitchFamily="18" charset="0"/>
                            <a:sym typeface="+mn-lt"/>
                          </a:rPr>
                          <m:t>𝑤</m:t>
                        </m:r>
                      </m:e>
                      <m:sub>
                        <m:r>
                          <a:rPr lang="en-US" altLang="zh-CN" sz="1800">
                            <a:latin typeface="Cambria Math" panose="02040503050406030204" pitchFamily="18" charset="0"/>
                            <a:sym typeface="+mn-lt"/>
                          </a:rPr>
                          <m:t>𝑖</m:t>
                        </m:r>
                      </m:sub>
                    </m:sSub>
                  </m:oMath>
                </a14:m>
                <a:r>
                  <a:rPr lang="en-US" sz="1800" dirty="0"/>
                  <a:t>, and then the weight is updated accordingly.</a:t>
                </a:r>
              </a:p>
              <a:p>
                <a:r>
                  <a:rPr lang="en-US" sz="1800" dirty="0">
                    <a:sym typeface="+mn-lt"/>
                  </a:rPr>
                  <a:t>Batch-gradient-descent</a:t>
                </a:r>
              </a:p>
              <a:p>
                <a:pPr lvl="1"/>
                <a:r>
                  <a:rPr lang="en-US" sz="1600" dirty="0"/>
                  <a:t>Initializes each </a:t>
                </a:r>
                <a14:m>
                  <m:oMath xmlns:m="http://schemas.openxmlformats.org/officeDocument/2006/math">
                    <m:sSub>
                      <m:sSubPr>
                        <m:ctrlPr>
                          <a:rPr lang="en-US" altLang="zh-CN" sz="1600" i="1">
                            <a:latin typeface="Cambria Math" panose="02040503050406030204" pitchFamily="18" charset="0"/>
                            <a:sym typeface="+mn-lt"/>
                          </a:rPr>
                        </m:ctrlPr>
                      </m:sSubPr>
                      <m:e>
                        <m:r>
                          <a:rPr lang="en-US" altLang="zh-CN" sz="1600">
                            <a:latin typeface="Cambria Math" panose="02040503050406030204" pitchFamily="18" charset="0"/>
                            <a:sym typeface="+mn-lt"/>
                          </a:rPr>
                          <m:t>𝑤</m:t>
                        </m:r>
                      </m:e>
                      <m:sub>
                        <m:r>
                          <a:rPr lang="en-US" altLang="zh-CN" sz="1600">
                            <a:latin typeface="Cambria Math" panose="02040503050406030204" pitchFamily="18" charset="0"/>
                            <a:sym typeface="+mn-lt"/>
                          </a:rPr>
                          <m:t>𝑖</m:t>
                        </m:r>
                      </m:sub>
                    </m:sSub>
                  </m:oMath>
                </a14:m>
                <a:r>
                  <a:rPr lang="en-US" sz="1600" dirty="0"/>
                  <a:t> to a random value with a smaller absolute value.</a:t>
                </a:r>
              </a:p>
              <a:p>
                <a:pPr lvl="1"/>
                <a:r>
                  <a:rPr lang="en-US" sz="1600" dirty="0">
                    <a:sym typeface="+mn-lt"/>
                  </a:rPr>
                  <a:t>Before the end condition is met:</a:t>
                </a:r>
              </a:p>
              <a:p>
                <a:pPr lvl="2"/>
                <a:r>
                  <a:rPr lang="en-US" sz="1400" dirty="0"/>
                  <a:t>Initializes each </a:t>
                </a:r>
                <a14:m>
                  <m:oMath xmlns:m="http://schemas.openxmlformats.org/officeDocument/2006/math">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oMath>
                </a14:m>
                <a:r>
                  <a:rPr lang="en-US" sz="1400" dirty="0"/>
                  <a:t> to zero.</a:t>
                </a:r>
              </a:p>
              <a:p>
                <a:pPr lvl="2"/>
                <a:r>
                  <a:rPr lang="en-US" sz="1400" dirty="0"/>
                  <a:t>For each </a:t>
                </a:r>
                <a14:m>
                  <m:oMath xmlns:m="http://schemas.openxmlformats.org/officeDocument/2006/math">
                    <m:r>
                      <a:rPr lang="en-US" altLang="zh-CN" sz="1400" dirty="0">
                        <a:latin typeface="Cambria Math" panose="02040503050406030204" pitchFamily="18" charset="0"/>
                        <a:sym typeface="+mn-lt"/>
                      </a:rPr>
                      <m:t>&lt;</m:t>
                    </m:r>
                    <m:r>
                      <a:rPr lang="en-US" altLang="zh-CN" sz="1400" dirty="0">
                        <a:latin typeface="Cambria Math" panose="02040503050406030204" pitchFamily="18" charset="0"/>
                        <a:sym typeface="+mn-lt"/>
                      </a:rPr>
                      <m:t>𝑋</m:t>
                    </m:r>
                    <m:r>
                      <a:rPr lang="en-US" altLang="zh-CN" sz="1400" dirty="0">
                        <a:latin typeface="Cambria Math" panose="02040503050406030204" pitchFamily="18" charset="0"/>
                        <a:sym typeface="+mn-lt"/>
                      </a:rPr>
                      <m:t>, </m:t>
                    </m:r>
                    <m:r>
                      <a:rPr lang="en-US" altLang="zh-CN" sz="1400" dirty="0">
                        <a:latin typeface="Cambria Math" panose="02040503050406030204" pitchFamily="18" charset="0"/>
                        <a:sym typeface="+mn-lt"/>
                      </a:rPr>
                      <m:t>𝑡</m:t>
                    </m:r>
                    <m:r>
                      <a:rPr lang="en-US" altLang="zh-CN" sz="1400" dirty="0">
                        <a:latin typeface="Cambria Math" panose="02040503050406030204" pitchFamily="18" charset="0"/>
                        <a:sym typeface="+mn-lt"/>
                      </a:rPr>
                      <m:t>&gt;</m:t>
                    </m:r>
                  </m:oMath>
                </a14:m>
                <a:r>
                  <a:rPr lang="en-US" sz="1400" dirty="0"/>
                  <a:t> in the BS samples in the next batch in </a:t>
                </a:r>
                <a14:m>
                  <m:oMath xmlns:m="http://schemas.openxmlformats.org/officeDocument/2006/math">
                    <m:r>
                      <a:rPr lang="en-US" altLang="zh-CN" sz="1400" dirty="0" smtClean="0">
                        <a:latin typeface="Cambria Math" panose="02040503050406030204" pitchFamily="18" charset="0"/>
                        <a:sym typeface="+mn-lt"/>
                      </a:rPr>
                      <m:t>𝐷</m:t>
                    </m:r>
                  </m:oMath>
                </a14:m>
                <a:r>
                  <a:rPr lang="en-US" sz="1400" dirty="0"/>
                  <a:t>:</a:t>
                </a:r>
              </a:p>
              <a:p>
                <a:pPr lvl="3"/>
                <a:r>
                  <a:rPr lang="en-US" sz="1200" dirty="0"/>
                  <a:t>Input </a:t>
                </a:r>
                <a14:m>
                  <m:oMath xmlns:m="http://schemas.openxmlformats.org/officeDocument/2006/math">
                    <m:r>
                      <a:rPr lang="en-US" altLang="zh-CN" sz="1200" dirty="0">
                        <a:latin typeface="Cambria Math" panose="02040503050406030204" pitchFamily="18" charset="0"/>
                        <a:sym typeface="+mn-lt"/>
                      </a:rPr>
                      <m:t>𝑋</m:t>
                    </m:r>
                  </m:oMath>
                </a14:m>
                <a:r>
                  <a:rPr lang="en-US" sz="1200" dirty="0"/>
                  <a:t> to this unit and calculate the output </a:t>
                </a:r>
                <a14:m>
                  <m:oMath xmlns:m="http://schemas.openxmlformats.org/officeDocument/2006/math">
                    <m:r>
                      <a:rPr lang="en-US" altLang="zh-CN" sz="1200" dirty="0">
                        <a:latin typeface="Cambria Math" panose="02040503050406030204" pitchFamily="18" charset="0"/>
                        <a:sym typeface="+mn-lt"/>
                      </a:rPr>
                      <m:t>𝑜</m:t>
                    </m:r>
                  </m:oMath>
                </a14:m>
                <a:r>
                  <a:rPr lang="en-US" sz="1200" dirty="0"/>
                  <a:t>.</a:t>
                </a:r>
              </a:p>
              <a:p>
                <a:pPr lvl="3"/>
                <a:r>
                  <a:rPr lang="en-US" sz="1200" dirty="0"/>
                  <a:t>For each </a:t>
                </a:r>
                <a14:m>
                  <m:oMath xmlns:m="http://schemas.openxmlformats.org/officeDocument/2006/math">
                    <m:sSub>
                      <m:sSubPr>
                        <m:ctrlPr>
                          <a:rPr lang="en-US" altLang="zh-CN" sz="1200" i="1">
                            <a:latin typeface="Cambria Math" panose="02040503050406030204" pitchFamily="18" charset="0"/>
                            <a:sym typeface="+mn-lt"/>
                          </a:rPr>
                        </m:ctrlPr>
                      </m:sSubPr>
                      <m:e>
                        <m:r>
                          <a:rPr lang="en-US" altLang="zh-CN" sz="1200">
                            <a:latin typeface="Cambria Math" panose="02040503050406030204" pitchFamily="18" charset="0"/>
                            <a:sym typeface="+mn-lt"/>
                          </a:rPr>
                          <m:t>𝑤</m:t>
                        </m:r>
                      </m:e>
                      <m:sub>
                        <m:r>
                          <a:rPr lang="en-US" altLang="zh-CN" sz="1200">
                            <a:latin typeface="Cambria Math" panose="02040503050406030204" pitchFamily="18" charset="0"/>
                            <a:sym typeface="+mn-lt"/>
                          </a:rPr>
                          <m:t>𝑖</m:t>
                        </m:r>
                      </m:sub>
                    </m:sSub>
                  </m:oMath>
                </a14:m>
                <a:r>
                  <a:rPr lang="en-US" sz="1200" dirty="0">
                    <a:sym typeface="+mn-lt"/>
                  </a:rPr>
                  <a:t> in this unit: ∆</a:t>
                </a:r>
                <a14:m>
                  <m:oMath xmlns:m="http://schemas.openxmlformats.org/officeDocument/2006/math">
                    <m:sSub>
                      <m:sSubPr>
                        <m:ctrlPr>
                          <a:rPr lang="en-US" altLang="zh-CN" sz="1200" i="1">
                            <a:latin typeface="Cambria Math" panose="02040503050406030204" pitchFamily="18" charset="0"/>
                            <a:sym typeface="+mn-lt"/>
                          </a:rPr>
                        </m:ctrlPr>
                      </m:sSubPr>
                      <m:e>
                        <m:r>
                          <a:rPr lang="en-US" altLang="zh-CN" sz="1200">
                            <a:latin typeface="Cambria Math" panose="02040503050406030204" pitchFamily="18" charset="0"/>
                            <a:sym typeface="+mn-lt"/>
                          </a:rPr>
                          <m:t>𝑤</m:t>
                        </m:r>
                      </m:e>
                      <m:sub>
                        <m:r>
                          <a:rPr lang="en-US" altLang="zh-CN" sz="1200">
                            <a:latin typeface="Cambria Math" panose="02040503050406030204" pitchFamily="18" charset="0"/>
                            <a:sym typeface="+mn-lt"/>
                          </a:rPr>
                          <m:t>𝑖</m:t>
                        </m:r>
                      </m:sub>
                    </m:sSub>
                  </m:oMath>
                </a14:m>
                <a:r>
                  <a:rPr lang="en-US" sz="1200" dirty="0">
                    <a:sym typeface="+mn-lt"/>
                  </a:rPr>
                  <a:t>+= -η</a:t>
                </a:r>
                <a14:m>
                  <m:oMath xmlns:m="http://schemas.openxmlformats.org/officeDocument/2006/math">
                    <m:f>
                      <m:fPr>
                        <m:ctrlPr>
                          <a:rPr lang="en-US" altLang="zh-CN" sz="1200" i="1">
                            <a:latin typeface="Cambria Math" panose="02040503050406030204" pitchFamily="18" charset="0"/>
                            <a:sym typeface="+mn-lt"/>
                          </a:rPr>
                        </m:ctrlPr>
                      </m:fPr>
                      <m:num>
                        <m:r>
                          <a:rPr lang="en-US" altLang="zh-CN" sz="1200">
                            <a:latin typeface="Cambria Math" panose="02040503050406030204" pitchFamily="18" charset="0"/>
                            <a:sym typeface="+mn-lt"/>
                          </a:rPr>
                          <m:t>1</m:t>
                        </m:r>
                      </m:num>
                      <m:den>
                        <m:r>
                          <a:rPr lang="en-US" altLang="zh-CN" sz="1200">
                            <a:latin typeface="Cambria Math" panose="02040503050406030204" pitchFamily="18" charset="0"/>
                            <a:sym typeface="+mn-lt"/>
                          </a:rPr>
                          <m:t>𝑛</m:t>
                        </m:r>
                      </m:den>
                    </m:f>
                    <m:nary>
                      <m:naryPr>
                        <m:chr m:val="∑"/>
                        <m:limLoc m:val="subSup"/>
                        <m:supHide m:val="on"/>
                        <m:ctrlPr>
                          <a:rPr lang="zh-CN" altLang="en-US" sz="1200" i="1">
                            <a:latin typeface="Cambria Math" panose="02040503050406030204" pitchFamily="18" charset="0"/>
                            <a:sym typeface="+mn-lt"/>
                          </a:rPr>
                        </m:ctrlPr>
                      </m:naryPr>
                      <m:sub>
                        <m:r>
                          <m:rPr>
                            <m:sty m:val="p"/>
                            <m:brk m:alnAt="9"/>
                          </m:rPr>
                          <a:rPr lang="en-US" altLang="zh-CN" sz="1200">
                            <a:latin typeface="Cambria Math" panose="02040503050406030204" pitchFamily="18" charset="0"/>
                            <a:sym typeface="+mn-lt"/>
                          </a:rPr>
                          <m:t>x</m:t>
                        </m:r>
                      </m:sub>
                      <m:sup/>
                      <m:e>
                        <m:nary>
                          <m:naryPr>
                            <m:chr m:val="∑"/>
                            <m:supHide m:val="on"/>
                            <m:ctrlPr>
                              <a:rPr lang="en-US" altLang="zh-CN" sz="1200" i="1">
                                <a:latin typeface="Cambria Math" panose="02040503050406030204" pitchFamily="18" charset="0"/>
                                <a:sym typeface="+mn-lt"/>
                              </a:rPr>
                            </m:ctrlPr>
                          </m:naryPr>
                          <m:sub>
                            <m:r>
                              <m:rPr>
                                <m:brk m:alnAt="7"/>
                              </m:rPr>
                              <a:rPr lang="en-US" altLang="zh-CN" sz="1200">
                                <a:latin typeface="Cambria Math" panose="02040503050406030204" pitchFamily="18" charset="0"/>
                                <a:sym typeface="+mn-lt"/>
                              </a:rPr>
                              <m:t>𝑑</m:t>
                            </m:r>
                            <m:r>
                              <a:rPr lang="en-US" altLang="zh-CN" sz="1200">
                                <a:latin typeface="Cambria Math" panose="02040503050406030204" pitchFamily="18" charset="0"/>
                                <a:sym typeface="+mn-lt"/>
                              </a:rPr>
                              <m:t>∈</m:t>
                            </m:r>
                            <m:r>
                              <a:rPr lang="en-US" altLang="zh-CN" sz="1200">
                                <a:latin typeface="Cambria Math" panose="02040503050406030204" pitchFamily="18" charset="0"/>
                                <a:sym typeface="+mn-lt"/>
                              </a:rPr>
                              <m:t>𝐷</m:t>
                            </m:r>
                          </m:sub>
                          <m:sup/>
                          <m:e>
                            <m:f>
                              <m:fPr>
                                <m:ctrlPr>
                                  <a:rPr lang="en-US" altLang="zh-CN" sz="1200" i="1">
                                    <a:latin typeface="Cambria Math" panose="02040503050406030204" pitchFamily="18" charset="0"/>
                                    <a:sym typeface="+mn-lt"/>
                                  </a:rPr>
                                </m:ctrlPr>
                              </m:fPr>
                              <m:num>
                                <m:r>
                                  <a:rPr lang="zh-CN" altLang="en-US" sz="1200">
                                    <a:latin typeface="Cambria Math" panose="02040503050406030204" pitchFamily="18" charset="0"/>
                                    <a:sym typeface="+mn-lt"/>
                                  </a:rPr>
                                  <m:t>𝜕</m:t>
                                </m:r>
                                <m:r>
                                  <m:rPr>
                                    <m:sty m:val="p"/>
                                  </m:rPr>
                                  <a:rPr lang="en-US" altLang="zh-CN" sz="1200">
                                    <a:latin typeface="Cambria Math" panose="02040503050406030204" pitchFamily="18" charset="0"/>
                                    <a:sym typeface="+mn-lt"/>
                                  </a:rPr>
                                  <m:t>C</m:t>
                                </m:r>
                                <m:r>
                                  <a:rPr lang="en-US" altLang="zh-CN" sz="1200">
                                    <a:latin typeface="Cambria Math" panose="02040503050406030204" pitchFamily="18" charset="0"/>
                                    <a:sym typeface="+mn-lt"/>
                                  </a:rPr>
                                  <m:t>(</m:t>
                                </m:r>
                                <m:sSub>
                                  <m:sSubPr>
                                    <m:ctrlPr>
                                      <a:rPr lang="en-US" altLang="zh-CN" sz="1200" i="1">
                                        <a:latin typeface="Cambria Math" panose="02040503050406030204" pitchFamily="18" charset="0"/>
                                        <a:sym typeface="+mn-lt"/>
                                      </a:rPr>
                                    </m:ctrlPr>
                                  </m:sSubPr>
                                  <m:e>
                                    <m:r>
                                      <a:rPr lang="en-US" altLang="zh-CN" sz="1200">
                                        <a:latin typeface="Cambria Math" panose="02040503050406030204" pitchFamily="18" charset="0"/>
                                        <a:sym typeface="+mn-lt"/>
                                      </a:rPr>
                                      <m:t>𝑡</m:t>
                                    </m:r>
                                  </m:e>
                                  <m:sub>
                                    <m:r>
                                      <a:rPr lang="en-US" altLang="zh-CN" sz="1200">
                                        <a:latin typeface="Cambria Math" panose="02040503050406030204" pitchFamily="18" charset="0"/>
                                        <a:sym typeface="+mn-lt"/>
                                      </a:rPr>
                                      <m:t>𝑑</m:t>
                                    </m:r>
                                  </m:sub>
                                </m:sSub>
                                <m:r>
                                  <a:rPr lang="en-US" altLang="zh-CN" sz="1200">
                                    <a:latin typeface="Cambria Math" panose="02040503050406030204" pitchFamily="18" charset="0"/>
                                    <a:sym typeface="+mn-lt"/>
                                  </a:rPr>
                                  <m:t>,</m:t>
                                </m:r>
                                <m:sSub>
                                  <m:sSubPr>
                                    <m:ctrlPr>
                                      <a:rPr lang="en-US" altLang="zh-CN" sz="1200" i="1">
                                        <a:latin typeface="Cambria Math" panose="02040503050406030204" pitchFamily="18" charset="0"/>
                                        <a:sym typeface="+mn-lt"/>
                                      </a:rPr>
                                    </m:ctrlPr>
                                  </m:sSubPr>
                                  <m:e>
                                    <m:r>
                                      <a:rPr lang="en-US" altLang="zh-CN" sz="1200">
                                        <a:latin typeface="Cambria Math" panose="02040503050406030204" pitchFamily="18" charset="0"/>
                                        <a:sym typeface="+mn-lt"/>
                                      </a:rPr>
                                      <m:t>𝑜</m:t>
                                    </m:r>
                                  </m:e>
                                  <m:sub>
                                    <m:r>
                                      <a:rPr lang="en-US" altLang="zh-CN" sz="1200">
                                        <a:latin typeface="Cambria Math" panose="02040503050406030204" pitchFamily="18" charset="0"/>
                                        <a:sym typeface="+mn-lt"/>
                                      </a:rPr>
                                      <m:t>𝑑</m:t>
                                    </m:r>
                                  </m:sub>
                                </m:sSub>
                                <m:r>
                                  <a:rPr lang="en-US" altLang="zh-CN" sz="1200">
                                    <a:latin typeface="Cambria Math" panose="02040503050406030204" pitchFamily="18" charset="0"/>
                                    <a:sym typeface="+mn-lt"/>
                                  </a:rPr>
                                  <m:t>)</m:t>
                                </m:r>
                              </m:num>
                              <m:den>
                                <m:r>
                                  <a:rPr lang="zh-CN" altLang="en-US" sz="1200">
                                    <a:latin typeface="Cambria Math" panose="02040503050406030204" pitchFamily="18" charset="0"/>
                                    <a:sym typeface="+mn-lt"/>
                                  </a:rPr>
                                  <m:t>𝜕</m:t>
                                </m:r>
                                <m:sSub>
                                  <m:sSubPr>
                                    <m:ctrlPr>
                                      <a:rPr lang="en-US" altLang="zh-CN" sz="1200" i="1">
                                        <a:latin typeface="Cambria Math" panose="02040503050406030204" pitchFamily="18" charset="0"/>
                                        <a:sym typeface="+mn-lt"/>
                                      </a:rPr>
                                    </m:ctrlPr>
                                  </m:sSubPr>
                                  <m:e>
                                    <m:r>
                                      <a:rPr lang="en-US" altLang="zh-CN" sz="1200">
                                        <a:latin typeface="Cambria Math" panose="02040503050406030204" pitchFamily="18" charset="0"/>
                                        <a:sym typeface="+mn-lt"/>
                                      </a:rPr>
                                      <m:t>𝑤</m:t>
                                    </m:r>
                                  </m:e>
                                  <m:sub>
                                    <m:r>
                                      <a:rPr lang="en-US" altLang="zh-CN" sz="1200">
                                        <a:latin typeface="Cambria Math" panose="02040503050406030204" pitchFamily="18" charset="0"/>
                                        <a:sym typeface="+mn-lt"/>
                                      </a:rPr>
                                      <m:t>𝑖</m:t>
                                    </m:r>
                                  </m:sub>
                                </m:sSub>
                              </m:den>
                            </m:f>
                          </m:e>
                        </m:nary>
                      </m:e>
                    </m:nary>
                  </m:oMath>
                </a14:m>
                <a:endParaRPr lang="en-US" sz="1200" dirty="0">
                  <a:sym typeface="+mn-lt"/>
                </a:endParaRPr>
              </a:p>
              <a:p>
                <a:pPr lvl="2"/>
                <a:r>
                  <a:rPr lang="en-US" sz="1400" dirty="0"/>
                  <a:t>For each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oMath>
                </a14:m>
                <a:r>
                  <a:rPr lang="en-US" sz="1400" dirty="0"/>
                  <a:t> in this unit: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oMath>
                </a14:m>
                <a:r>
                  <a:rPr lang="en-US" sz="1400" dirty="0">
                    <a:sym typeface="+mn-lt"/>
                  </a:rPr>
                  <a:t>+= ∆</a:t>
                </a:r>
                <a14:m>
                  <m:oMath xmlns:m="http://schemas.openxmlformats.org/officeDocument/2006/math">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𝑖</m:t>
                        </m:r>
                      </m:sub>
                    </m:sSub>
                  </m:oMath>
                </a14:m>
                <a:endParaRPr lang="en-US" sz="1400" dirty="0">
                  <a:sym typeface="+mn-lt"/>
                </a:endParaRPr>
              </a:p>
              <a:p>
                <a:pPr lvl="2"/>
                <a:r>
                  <a:rPr lang="en-US" sz="1400" dirty="0">
                    <a:sym typeface="+mn-lt"/>
                  </a:rPr>
                  <a:t>For the last batch, the training samples are mixed up in a random order.</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739"/>
                </a:stretch>
              </a:blipFill>
            </p:spPr>
            <p:txBody>
              <a:bodyPr/>
              <a:lstStyle/>
              <a:p>
                <a:r>
                  <a:rPr lang="en-US">
                    <a:noFill/>
                  </a:rPr>
                  <a:t> </a:t>
                </a:r>
              </a:p>
            </p:txBody>
          </p:sp>
        </mc:Fallback>
      </mc:AlternateContent>
    </p:spTree>
    <p:extLst>
      <p:ext uri="{BB962C8B-B14F-4D97-AF65-F5344CB8AC3E}">
        <p14:creationId xmlns:p14="http://schemas.microsoft.com/office/powerpoint/2010/main" val="381466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sym typeface="+mn-lt"/>
              </a:rPr>
              <a:t>Backpropagation Algorithm (1)</a:t>
            </a:r>
          </a:p>
        </p:txBody>
      </p:sp>
      <p:sp>
        <p:nvSpPr>
          <p:cNvPr id="101" name="文本占位符 100"/>
          <p:cNvSpPr>
            <a:spLocks noGrp="1"/>
          </p:cNvSpPr>
          <p:nvPr>
            <p:ph type="body" sz="quarter" idx="10"/>
          </p:nvPr>
        </p:nvSpPr>
        <p:spPr>
          <a:xfrm>
            <a:off x="731838" y="1052514"/>
            <a:ext cx="5387111" cy="4875042"/>
          </a:xfrm>
        </p:spPr>
        <p:txBody>
          <a:bodyPr/>
          <a:lstStyle/>
          <a:p>
            <a:r>
              <a:rPr lang="en-US" sz="1800" dirty="0">
                <a:sym typeface="+mn-lt"/>
              </a:rPr>
              <a:t>Signals are propagated in forward direction, and errors are propagated in backward direction.</a:t>
            </a:r>
          </a:p>
          <a:p>
            <a:r>
              <a:rPr lang="en-US" sz="1800" dirty="0">
                <a:sym typeface="+mn-lt"/>
              </a:rPr>
              <a:t>In the training sample set D, each sample is recorded as &lt;X, t&gt;, in which X is the input vector, t the target output, o the actual output, and w the weight coefficient.</a:t>
            </a:r>
          </a:p>
          <a:p>
            <a:r>
              <a:rPr lang="en-US" sz="1800" dirty="0">
                <a:sym typeface="+mn-lt"/>
              </a:rPr>
              <a:t>Loss function:</a:t>
            </a:r>
          </a:p>
        </p:txBody>
      </p:sp>
      <p:grpSp>
        <p:nvGrpSpPr>
          <p:cNvPr id="102" name="组合 101"/>
          <p:cNvGrpSpPr/>
          <p:nvPr/>
        </p:nvGrpSpPr>
        <p:grpSpPr>
          <a:xfrm>
            <a:off x="6159438" y="1426006"/>
            <a:ext cx="5570177" cy="4343254"/>
            <a:chOff x="5987988" y="1426006"/>
            <a:chExt cx="5570177" cy="4343254"/>
          </a:xfrm>
        </p:grpSpPr>
        <p:sp>
          <p:nvSpPr>
            <p:cNvPr id="6" name="矩形 5"/>
            <p:cNvSpPr/>
            <p:nvPr/>
          </p:nvSpPr>
          <p:spPr bwMode="auto">
            <a:xfrm>
              <a:off x="7076059" y="2329930"/>
              <a:ext cx="553673" cy="2169735"/>
            </a:xfrm>
            <a:prstGeom prst="rect">
              <a:avLst/>
            </a:prstGeom>
            <a:solidFill>
              <a:srgbClr val="FFC1C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7" name="矩形 6"/>
            <p:cNvSpPr/>
            <p:nvPr/>
          </p:nvSpPr>
          <p:spPr bwMode="auto">
            <a:xfrm>
              <a:off x="8422647" y="2124086"/>
              <a:ext cx="553673" cy="260202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矩形 8"/>
            <p:cNvSpPr/>
            <p:nvPr/>
          </p:nvSpPr>
          <p:spPr bwMode="auto">
            <a:xfrm>
              <a:off x="9767218" y="2772371"/>
              <a:ext cx="553673" cy="110746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0" name="椭圆 9"/>
            <p:cNvSpPr/>
            <p:nvPr/>
          </p:nvSpPr>
          <p:spPr bwMode="auto">
            <a:xfrm>
              <a:off x="7137579" y="2443373"/>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1" name="椭圆 10"/>
            <p:cNvSpPr/>
            <p:nvPr/>
          </p:nvSpPr>
          <p:spPr bwMode="auto">
            <a:xfrm>
              <a:off x="7137579" y="3088790"/>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2" name="椭圆 11"/>
            <p:cNvSpPr/>
            <p:nvPr/>
          </p:nvSpPr>
          <p:spPr bwMode="auto">
            <a:xfrm>
              <a:off x="7137579" y="3794227"/>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3" name="椭圆 12"/>
            <p:cNvSpPr/>
            <p:nvPr/>
          </p:nvSpPr>
          <p:spPr bwMode="auto">
            <a:xfrm>
              <a:off x="8470495" y="2206058"/>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4" name="椭圆 13"/>
            <p:cNvSpPr/>
            <p:nvPr/>
          </p:nvSpPr>
          <p:spPr bwMode="auto">
            <a:xfrm>
              <a:off x="8470495" y="2851476"/>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5" name="椭圆 14"/>
            <p:cNvSpPr/>
            <p:nvPr/>
          </p:nvSpPr>
          <p:spPr bwMode="auto">
            <a:xfrm>
              <a:off x="8470495" y="3556913"/>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6" name="椭圆 15"/>
            <p:cNvSpPr/>
            <p:nvPr/>
          </p:nvSpPr>
          <p:spPr bwMode="auto">
            <a:xfrm>
              <a:off x="8470495" y="4139288"/>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1" name="椭圆 20"/>
            <p:cNvSpPr/>
            <p:nvPr/>
          </p:nvSpPr>
          <p:spPr bwMode="auto">
            <a:xfrm>
              <a:off x="9828738" y="2838620"/>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2" name="椭圆 21"/>
            <p:cNvSpPr/>
            <p:nvPr/>
          </p:nvSpPr>
          <p:spPr bwMode="auto">
            <a:xfrm>
              <a:off x="9828738" y="3379499"/>
              <a:ext cx="430634" cy="47463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23" name="直接箭头连接符 22"/>
            <p:cNvCxnSpPr>
              <a:stCxn id="10" idx="6"/>
            </p:cNvCxnSpPr>
            <p:nvPr/>
          </p:nvCxnSpPr>
          <p:spPr bwMode="auto">
            <a:xfrm flipV="1">
              <a:off x="7568213" y="2443373"/>
              <a:ext cx="902281" cy="23731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直接箭头连接符 23"/>
            <p:cNvCxnSpPr>
              <a:endCxn id="14" idx="2"/>
            </p:cNvCxnSpPr>
            <p:nvPr/>
          </p:nvCxnSpPr>
          <p:spPr bwMode="auto">
            <a:xfrm>
              <a:off x="7575048" y="2680688"/>
              <a:ext cx="895446" cy="40810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直接箭头连接符 24"/>
            <p:cNvCxnSpPr>
              <a:endCxn id="15" idx="2"/>
            </p:cNvCxnSpPr>
            <p:nvPr/>
          </p:nvCxnSpPr>
          <p:spPr bwMode="auto">
            <a:xfrm>
              <a:off x="7578466" y="2680688"/>
              <a:ext cx="892028" cy="111354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直接箭头连接符 25"/>
            <p:cNvCxnSpPr>
              <a:endCxn id="16" idx="2"/>
            </p:cNvCxnSpPr>
            <p:nvPr/>
          </p:nvCxnSpPr>
          <p:spPr bwMode="auto">
            <a:xfrm>
              <a:off x="7575048" y="2680688"/>
              <a:ext cx="895446" cy="169591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7" name="直接箭头连接符 26"/>
            <p:cNvCxnSpPr/>
            <p:nvPr/>
          </p:nvCxnSpPr>
          <p:spPr bwMode="auto">
            <a:xfrm flipV="1">
              <a:off x="7575048" y="2443373"/>
              <a:ext cx="895446" cy="88273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8" name="直接箭头连接符 27"/>
            <p:cNvCxnSpPr>
              <a:stCxn id="11" idx="6"/>
            </p:cNvCxnSpPr>
            <p:nvPr/>
          </p:nvCxnSpPr>
          <p:spPr bwMode="auto">
            <a:xfrm flipV="1">
              <a:off x="7568213" y="3075935"/>
              <a:ext cx="902281" cy="25017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9" name="直接箭头连接符 28"/>
            <p:cNvCxnSpPr>
              <a:endCxn id="15" idx="2"/>
            </p:cNvCxnSpPr>
            <p:nvPr/>
          </p:nvCxnSpPr>
          <p:spPr bwMode="auto">
            <a:xfrm>
              <a:off x="7575048" y="3326104"/>
              <a:ext cx="895446" cy="46812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0" name="直接箭头连接符 29"/>
            <p:cNvCxnSpPr>
              <a:endCxn id="16" idx="2"/>
            </p:cNvCxnSpPr>
            <p:nvPr/>
          </p:nvCxnSpPr>
          <p:spPr bwMode="auto">
            <a:xfrm>
              <a:off x="7575048" y="3319599"/>
              <a:ext cx="895446" cy="105700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1" name="直接箭头连接符 30"/>
            <p:cNvCxnSpPr>
              <a:endCxn id="13" idx="2"/>
            </p:cNvCxnSpPr>
            <p:nvPr/>
          </p:nvCxnSpPr>
          <p:spPr bwMode="auto">
            <a:xfrm flipV="1">
              <a:off x="7575048" y="2443373"/>
              <a:ext cx="895446" cy="160877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2" name="直接箭头连接符 31"/>
            <p:cNvCxnSpPr>
              <a:endCxn id="14" idx="2"/>
            </p:cNvCxnSpPr>
            <p:nvPr/>
          </p:nvCxnSpPr>
          <p:spPr bwMode="auto">
            <a:xfrm flipV="1">
              <a:off x="7575048" y="3088790"/>
              <a:ext cx="895446" cy="95159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3" name="直接箭头连接符 32"/>
            <p:cNvCxnSpPr>
              <a:stCxn id="12" idx="6"/>
              <a:endCxn id="15" idx="2"/>
            </p:cNvCxnSpPr>
            <p:nvPr/>
          </p:nvCxnSpPr>
          <p:spPr bwMode="auto">
            <a:xfrm flipV="1">
              <a:off x="7568213" y="3794227"/>
              <a:ext cx="902281" cy="23731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4" name="直接箭头连接符 33"/>
            <p:cNvCxnSpPr>
              <a:endCxn id="16" idx="2"/>
            </p:cNvCxnSpPr>
            <p:nvPr/>
          </p:nvCxnSpPr>
          <p:spPr bwMode="auto">
            <a:xfrm>
              <a:off x="7575048" y="4027088"/>
              <a:ext cx="895446" cy="34951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51" name="直接箭头连接符 50"/>
            <p:cNvCxnSpPr>
              <a:endCxn id="21" idx="2"/>
            </p:cNvCxnSpPr>
            <p:nvPr/>
          </p:nvCxnSpPr>
          <p:spPr bwMode="auto">
            <a:xfrm>
              <a:off x="8905950" y="2443373"/>
              <a:ext cx="922788" cy="63256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2" name="直接箭头连接符 51"/>
            <p:cNvCxnSpPr>
              <a:endCxn id="22" idx="2"/>
            </p:cNvCxnSpPr>
            <p:nvPr/>
          </p:nvCxnSpPr>
          <p:spPr bwMode="auto">
            <a:xfrm>
              <a:off x="8905950" y="2443373"/>
              <a:ext cx="922788" cy="117344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3" name="直接箭头连接符 52"/>
            <p:cNvCxnSpPr>
              <a:endCxn id="21" idx="2"/>
            </p:cNvCxnSpPr>
            <p:nvPr/>
          </p:nvCxnSpPr>
          <p:spPr bwMode="auto">
            <a:xfrm flipV="1">
              <a:off x="8905950" y="3075935"/>
              <a:ext cx="922788" cy="1285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4" name="直接箭头连接符 53"/>
            <p:cNvCxnSpPr>
              <a:endCxn id="22" idx="2"/>
            </p:cNvCxnSpPr>
            <p:nvPr/>
          </p:nvCxnSpPr>
          <p:spPr bwMode="auto">
            <a:xfrm>
              <a:off x="8905950" y="3088790"/>
              <a:ext cx="922788" cy="52802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5" name="直接箭头连接符 54"/>
            <p:cNvCxnSpPr>
              <a:endCxn id="22" idx="2"/>
            </p:cNvCxnSpPr>
            <p:nvPr/>
          </p:nvCxnSpPr>
          <p:spPr bwMode="auto">
            <a:xfrm flipV="1">
              <a:off x="8905950" y="3616813"/>
              <a:ext cx="922788" cy="177414"/>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6" name="直接箭头连接符 55"/>
            <p:cNvCxnSpPr>
              <a:endCxn id="21" idx="2"/>
            </p:cNvCxnSpPr>
            <p:nvPr/>
          </p:nvCxnSpPr>
          <p:spPr bwMode="auto">
            <a:xfrm flipV="1">
              <a:off x="8905950" y="3075935"/>
              <a:ext cx="922788" cy="74335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7" name="直接箭头连接符 56"/>
            <p:cNvCxnSpPr>
              <a:endCxn id="21" idx="2"/>
            </p:cNvCxnSpPr>
            <p:nvPr/>
          </p:nvCxnSpPr>
          <p:spPr bwMode="auto">
            <a:xfrm flipV="1">
              <a:off x="8905950" y="3075935"/>
              <a:ext cx="922788" cy="130066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8" name="直接箭头连接符 57"/>
            <p:cNvCxnSpPr>
              <a:endCxn id="22" idx="2"/>
            </p:cNvCxnSpPr>
            <p:nvPr/>
          </p:nvCxnSpPr>
          <p:spPr bwMode="auto">
            <a:xfrm flipV="1">
              <a:off x="8905950" y="3616813"/>
              <a:ext cx="922788" cy="75978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9" name="文本框 58"/>
            <p:cNvSpPr txBox="1"/>
            <p:nvPr/>
          </p:nvSpPr>
          <p:spPr bwMode="auto">
            <a:xfrm>
              <a:off x="6733147" y="4578940"/>
              <a:ext cx="124056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Input layer</a:t>
              </a:r>
            </a:p>
          </p:txBody>
        </p:sp>
        <p:sp>
          <p:nvSpPr>
            <p:cNvPr id="61" name="文本框 60"/>
            <p:cNvSpPr txBox="1"/>
            <p:nvPr/>
          </p:nvSpPr>
          <p:spPr bwMode="auto">
            <a:xfrm>
              <a:off x="9559449" y="4349140"/>
              <a:ext cx="123814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Output layer</a:t>
              </a:r>
            </a:p>
          </p:txBody>
        </p:sp>
        <p:sp>
          <p:nvSpPr>
            <p:cNvPr id="62" name="文本框 61"/>
            <p:cNvSpPr txBox="1"/>
            <p:nvPr/>
          </p:nvSpPr>
          <p:spPr bwMode="auto">
            <a:xfrm>
              <a:off x="8162088" y="4827280"/>
              <a:ext cx="121027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400">
                  <a:latin typeface="Huawei Sans" panose="020C0503030203020204" pitchFamily="34" charset="0"/>
                  <a:ea typeface="+mn-ea"/>
                  <a:cs typeface="+mn-ea"/>
                  <a:sym typeface="+mn-lt"/>
                </a:rPr>
                <a:t>Hidden layer</a:t>
              </a:r>
            </a:p>
          </p:txBody>
        </p:sp>
        <p:sp>
          <p:nvSpPr>
            <p:cNvPr id="64" name="右箭头 63"/>
            <p:cNvSpPr/>
            <p:nvPr/>
          </p:nvSpPr>
          <p:spPr bwMode="auto">
            <a:xfrm>
              <a:off x="6198113" y="1426006"/>
              <a:ext cx="4470395" cy="6774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65" name="文本框 64"/>
            <p:cNvSpPr txBox="1"/>
            <p:nvPr/>
          </p:nvSpPr>
          <p:spPr bwMode="auto">
            <a:xfrm>
              <a:off x="6692205" y="1572570"/>
              <a:ext cx="3662883" cy="39002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a:latin typeface="Huawei Sans" panose="020C0503030203020204" pitchFamily="34" charset="0"/>
                  <a:ea typeface="+mn-ea"/>
                  <a:cs typeface="+mn-ea"/>
                  <a:sym typeface="+mn-lt"/>
                </a:rPr>
                <a:t>Forward propagation direction</a:t>
              </a:r>
            </a:p>
          </p:txBody>
        </p:sp>
        <p:sp>
          <p:nvSpPr>
            <p:cNvPr id="69" name="文本框 68"/>
            <p:cNvSpPr txBox="1"/>
            <p:nvPr/>
          </p:nvSpPr>
          <p:spPr bwMode="auto">
            <a:xfrm>
              <a:off x="7219495" y="5254274"/>
              <a:ext cx="3578101" cy="39904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a:latin typeface="Huawei Sans" panose="020C0503030203020204" pitchFamily="34" charset="0"/>
                  <a:ea typeface="+mn-ea"/>
                  <a:cs typeface="+mn-ea"/>
                  <a:sym typeface="+mn-lt"/>
                </a:rPr>
                <a:t>Backpropagation direction</a:t>
              </a:r>
            </a:p>
          </p:txBody>
        </p:sp>
        <p:sp>
          <p:nvSpPr>
            <p:cNvPr id="70" name="左箭头 69"/>
            <p:cNvSpPr/>
            <p:nvPr/>
          </p:nvSpPr>
          <p:spPr bwMode="auto">
            <a:xfrm>
              <a:off x="6255094" y="5123082"/>
              <a:ext cx="4593434" cy="646178"/>
            </a:xfrm>
            <a:prstGeom prst="lef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cxnSp>
          <p:nvCxnSpPr>
            <p:cNvPr id="74" name="直接箭头连接符 73"/>
            <p:cNvCxnSpPr>
              <a:stCxn id="21" idx="6"/>
            </p:cNvCxnSpPr>
            <p:nvPr/>
          </p:nvCxnSpPr>
          <p:spPr bwMode="auto">
            <a:xfrm>
              <a:off x="10259373" y="3075935"/>
              <a:ext cx="75987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75" name="直接箭头连接符 74"/>
            <p:cNvCxnSpPr>
              <a:stCxn id="22" idx="6"/>
            </p:cNvCxnSpPr>
            <p:nvPr/>
          </p:nvCxnSpPr>
          <p:spPr bwMode="auto">
            <a:xfrm flipV="1">
              <a:off x="10259373" y="3616813"/>
              <a:ext cx="759876" cy="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1" name="文本框 80"/>
                <p:cNvSpPr txBox="1"/>
                <p:nvPr/>
              </p:nvSpPr>
              <p:spPr bwMode="auto">
                <a:xfrm>
                  <a:off x="10812524" y="2842895"/>
                  <a:ext cx="74564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mn-ea"/>
                                <a:sym typeface="+mn-lt"/>
                              </a:rPr>
                            </m:ctrlPr>
                          </m:sSubPr>
                          <m:e>
                            <m:r>
                              <a:rPr lang="en-US" altLang="zh-CN" sz="2400" b="0" i="1" smtClean="0">
                                <a:latin typeface="Cambria Math" panose="02040503050406030204" pitchFamily="18" charset="0"/>
                                <a:cs typeface="+mn-ea"/>
                                <a:sym typeface="+mn-lt"/>
                              </a:rPr>
                              <m:t>𝑜</m:t>
                            </m:r>
                          </m:e>
                          <m:sub>
                            <m:r>
                              <a:rPr lang="en-US" altLang="zh-CN" sz="2400" b="0" i="1" smtClean="0">
                                <a:latin typeface="Cambria Math" panose="02040503050406030204" pitchFamily="18" charset="0"/>
                                <a:cs typeface="+mn-ea"/>
                                <a:sym typeface="+mn-lt"/>
                              </a:rPr>
                              <m:t>1</m:t>
                            </m:r>
                          </m:sub>
                        </m:sSub>
                      </m:oMath>
                    </m:oMathPara>
                  </a14:m>
                  <a:endParaRPr/>
                </a:p>
              </p:txBody>
            </p:sp>
          </mc:Choice>
          <mc:Fallback xmlns="">
            <p:sp>
              <p:nvSpPr>
                <p:cNvPr id="81" name="文本框 80"/>
                <p:cNvSpPr txBox="1">
                  <a:spLocks noRot="1" noChangeAspect="1" noMove="1" noResize="1" noEditPoints="1" noAdjustHandles="1" noChangeArrowheads="1" noChangeShapeType="1" noTextEdit="1"/>
                </p:cNvSpPr>
                <p:nvPr/>
              </p:nvSpPr>
              <p:spPr bwMode="auto">
                <a:xfrm>
                  <a:off x="10812524" y="2842895"/>
                  <a:ext cx="745641" cy="457991"/>
                </a:xfrm>
                <a:prstGeom prst="rect">
                  <a:avLst/>
                </a:prstGeom>
                <a:blipFill rotWithShape="0">
                  <a:blip r:embed="rId4"/>
                  <a:stretch>
                    <a:fillRect b="-4000"/>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bwMode="auto">
                <a:xfrm>
                  <a:off x="10812524" y="3394588"/>
                  <a:ext cx="74564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mn-ea"/>
                                <a:sym typeface="+mn-lt"/>
                              </a:rPr>
                            </m:ctrlPr>
                          </m:sSubPr>
                          <m:e>
                            <m:r>
                              <a:rPr lang="en-US" altLang="zh-CN" sz="2400" b="0" i="1" smtClean="0">
                                <a:latin typeface="Cambria Math" panose="02040503050406030204" pitchFamily="18" charset="0"/>
                                <a:cs typeface="+mn-ea"/>
                                <a:sym typeface="+mn-lt"/>
                              </a:rPr>
                              <m:t>𝑜</m:t>
                            </m:r>
                          </m:e>
                          <m:sub>
                            <m:r>
                              <a:rPr lang="en-US" altLang="zh-CN" sz="2400" b="0" i="1" smtClean="0">
                                <a:latin typeface="Cambria Math" panose="02040503050406030204" pitchFamily="18" charset="0"/>
                                <a:cs typeface="+mn-ea"/>
                                <a:sym typeface="+mn-lt"/>
                              </a:rPr>
                              <m:t>2</m:t>
                            </m:r>
                          </m:sub>
                        </m:sSub>
                      </m:oMath>
                    </m:oMathPara>
                  </a14:m>
                  <a:endParaRPr/>
                </a:p>
              </p:txBody>
            </p:sp>
          </mc:Choice>
          <mc:Fallback xmlns="">
            <p:sp>
              <p:nvSpPr>
                <p:cNvPr id="82" name="文本框 81"/>
                <p:cNvSpPr txBox="1">
                  <a:spLocks noRot="1" noChangeAspect="1" noMove="1" noResize="1" noEditPoints="1" noAdjustHandles="1" noChangeArrowheads="1" noChangeShapeType="1" noTextEdit="1"/>
                </p:cNvSpPr>
                <p:nvPr/>
              </p:nvSpPr>
              <p:spPr bwMode="auto">
                <a:xfrm>
                  <a:off x="10812524" y="3394588"/>
                  <a:ext cx="745641" cy="457991"/>
                </a:xfrm>
                <a:prstGeom prst="rect">
                  <a:avLst/>
                </a:prstGeom>
                <a:blipFill rotWithShape="0">
                  <a:blip r:embed="rId5"/>
                  <a:stretch>
                    <a:fillRect b="-2667"/>
                  </a:stretch>
                </a:blipFill>
                <a:ln w="9525" algn="ctr">
                  <a:noFill/>
                  <a:miter lim="800000"/>
                  <a:headEnd/>
                  <a:tailEnd/>
                </a:ln>
              </p:spPr>
              <p:txBody>
                <a:bodyPr/>
                <a:lstStyle/>
                <a:p>
                  <a:r>
                    <a:rPr lang="en-US">
                      <a:noFill/>
                    </a:rPr>
                    <a:t> </a:t>
                  </a:r>
                </a:p>
              </p:txBody>
            </p:sp>
          </mc:Fallback>
        </mc:AlternateContent>
        <p:cxnSp>
          <p:nvCxnSpPr>
            <p:cNvPr id="84" name="直接箭头连接符 83"/>
            <p:cNvCxnSpPr>
              <a:endCxn id="10" idx="2"/>
            </p:cNvCxnSpPr>
            <p:nvPr/>
          </p:nvCxnSpPr>
          <p:spPr bwMode="auto">
            <a:xfrm>
              <a:off x="6591358" y="2664619"/>
              <a:ext cx="546221" cy="0"/>
            </a:xfrm>
            <a:prstGeom prst="straightConnector1">
              <a:avLst/>
            </a:prstGeom>
            <a:solidFill>
              <a:schemeClr val="accent1"/>
            </a:solidFill>
            <a:ln w="25400" cap="flat" cmpd="sng" algn="ctr">
              <a:solidFill>
                <a:schemeClr val="tx1">
                  <a:alpha val="97000"/>
                </a:schemeClr>
              </a:solidFill>
              <a:prstDash val="solid"/>
              <a:round/>
              <a:headEnd type="none" w="med" len="med"/>
              <a:tailEnd type="triangle"/>
            </a:ln>
            <a:effectLst/>
          </p:spPr>
        </p:cxnSp>
        <p:cxnSp>
          <p:nvCxnSpPr>
            <p:cNvPr id="86" name="直接箭头连接符 85"/>
            <p:cNvCxnSpPr>
              <a:endCxn id="11" idx="2"/>
            </p:cNvCxnSpPr>
            <p:nvPr/>
          </p:nvCxnSpPr>
          <p:spPr bwMode="auto">
            <a:xfrm>
              <a:off x="6583906" y="3309918"/>
              <a:ext cx="55367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90" name="直接箭头连接符 89"/>
            <p:cNvCxnSpPr>
              <a:endCxn id="12" idx="2"/>
            </p:cNvCxnSpPr>
            <p:nvPr/>
          </p:nvCxnSpPr>
          <p:spPr bwMode="auto">
            <a:xfrm flipV="1">
              <a:off x="6577070" y="4031543"/>
              <a:ext cx="560509" cy="442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97" name="文本框 96"/>
                <p:cNvSpPr txBox="1"/>
                <p:nvPr/>
              </p:nvSpPr>
              <p:spPr bwMode="auto">
                <a:xfrm>
                  <a:off x="6034435" y="2428680"/>
                  <a:ext cx="74564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mn-ea"/>
                                <a:sym typeface="+mn-lt"/>
                              </a:rPr>
                            </m:ctrlPr>
                          </m:sSubPr>
                          <m:e>
                            <m:r>
                              <a:rPr lang="en-US" altLang="zh-CN" sz="2400" b="0" i="1" smtClean="0">
                                <a:latin typeface="Cambria Math" panose="02040503050406030204" pitchFamily="18" charset="0"/>
                                <a:cs typeface="+mn-ea"/>
                                <a:sym typeface="+mn-lt"/>
                              </a:rPr>
                              <m:t>𝑥</m:t>
                            </m:r>
                          </m:e>
                          <m:sub>
                            <m:r>
                              <a:rPr lang="en-US" altLang="zh-CN" sz="2400" b="0" i="1" smtClean="0">
                                <a:latin typeface="Cambria Math" panose="02040503050406030204" pitchFamily="18" charset="0"/>
                                <a:cs typeface="+mn-ea"/>
                                <a:sym typeface="+mn-lt"/>
                              </a:rPr>
                              <m:t>1</m:t>
                            </m:r>
                          </m:sub>
                        </m:sSub>
                      </m:oMath>
                    </m:oMathPara>
                  </a14:m>
                  <a:endParaRPr/>
                </a:p>
              </p:txBody>
            </p:sp>
          </mc:Choice>
          <mc:Fallback xmlns="">
            <p:sp>
              <p:nvSpPr>
                <p:cNvPr id="97" name="文本框 96"/>
                <p:cNvSpPr txBox="1">
                  <a:spLocks noRot="1" noChangeAspect="1" noMove="1" noResize="1" noEditPoints="1" noAdjustHandles="1" noChangeArrowheads="1" noChangeShapeType="1" noTextEdit="1"/>
                </p:cNvSpPr>
                <p:nvPr/>
              </p:nvSpPr>
              <p:spPr bwMode="auto">
                <a:xfrm>
                  <a:off x="6034435" y="2428680"/>
                  <a:ext cx="745641" cy="457991"/>
                </a:xfrm>
                <a:prstGeom prst="rect">
                  <a:avLst/>
                </a:prstGeom>
                <a:blipFill rotWithShape="0">
                  <a:blip r:embed="rId6"/>
                  <a:stretch>
                    <a:fillRect b="-2632"/>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bwMode="auto">
                <a:xfrm>
                  <a:off x="5998431" y="3040748"/>
                  <a:ext cx="74564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mn-ea"/>
                                <a:sym typeface="+mn-lt"/>
                              </a:rPr>
                            </m:ctrlPr>
                          </m:sSubPr>
                          <m:e>
                            <m:r>
                              <a:rPr lang="en-US" altLang="zh-CN" sz="2400" b="0" i="1" smtClean="0">
                                <a:latin typeface="Cambria Math" panose="02040503050406030204" pitchFamily="18" charset="0"/>
                                <a:cs typeface="+mn-ea"/>
                                <a:sym typeface="+mn-lt"/>
                              </a:rPr>
                              <m:t>𝑥</m:t>
                            </m:r>
                          </m:e>
                          <m:sub>
                            <m:r>
                              <a:rPr lang="en-US" altLang="zh-CN" sz="2400" b="0" i="1" smtClean="0">
                                <a:latin typeface="Cambria Math" panose="02040503050406030204" pitchFamily="18" charset="0"/>
                                <a:cs typeface="+mn-ea"/>
                                <a:sym typeface="+mn-lt"/>
                              </a:rPr>
                              <m:t>2</m:t>
                            </m:r>
                          </m:sub>
                        </m:sSub>
                      </m:oMath>
                    </m:oMathPara>
                  </a14:m>
                  <a:endParaRPr/>
                </a:p>
              </p:txBody>
            </p:sp>
          </mc:Choice>
          <mc:Fallback xmlns="">
            <p:sp>
              <p:nvSpPr>
                <p:cNvPr id="98" name="文本框 97"/>
                <p:cNvSpPr txBox="1">
                  <a:spLocks noRot="1" noChangeAspect="1" noMove="1" noResize="1" noEditPoints="1" noAdjustHandles="1" noChangeArrowheads="1" noChangeShapeType="1" noTextEdit="1"/>
                </p:cNvSpPr>
                <p:nvPr/>
              </p:nvSpPr>
              <p:spPr bwMode="auto">
                <a:xfrm>
                  <a:off x="5998431" y="3040748"/>
                  <a:ext cx="745641" cy="457991"/>
                </a:xfrm>
                <a:prstGeom prst="rect">
                  <a:avLst/>
                </a:prstGeom>
                <a:blipFill rotWithShape="0">
                  <a:blip r:embed="rId7"/>
                  <a:stretch>
                    <a:fillRect b="-2667"/>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bwMode="auto">
                <a:xfrm>
                  <a:off x="5987988" y="3796832"/>
                  <a:ext cx="745641"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mn-ea"/>
                                <a:sym typeface="+mn-lt"/>
                              </a:rPr>
                            </m:ctrlPr>
                          </m:sSubPr>
                          <m:e>
                            <m:r>
                              <a:rPr lang="en-US" altLang="zh-CN" sz="2400" b="0" i="1" smtClean="0">
                                <a:latin typeface="Cambria Math" panose="02040503050406030204" pitchFamily="18" charset="0"/>
                                <a:cs typeface="+mn-ea"/>
                                <a:sym typeface="+mn-lt"/>
                              </a:rPr>
                              <m:t>𝑥</m:t>
                            </m:r>
                          </m:e>
                          <m:sub>
                            <m:r>
                              <a:rPr lang="en-US" altLang="zh-CN" sz="2400" b="0" i="1" smtClean="0">
                                <a:latin typeface="Cambria Math" panose="02040503050406030204" pitchFamily="18" charset="0"/>
                                <a:cs typeface="+mn-ea"/>
                                <a:sym typeface="+mn-lt"/>
                              </a:rPr>
                              <m:t>3</m:t>
                            </m:r>
                          </m:sub>
                        </m:sSub>
                      </m:oMath>
                    </m:oMathPara>
                  </a14:m>
                  <a:endParaRPr/>
                </a:p>
              </p:txBody>
            </p:sp>
          </mc:Choice>
          <mc:Fallback xmlns="">
            <p:sp>
              <p:nvSpPr>
                <p:cNvPr id="99" name="文本框 98"/>
                <p:cNvSpPr txBox="1">
                  <a:spLocks noRot="1" noChangeAspect="1" noMove="1" noResize="1" noEditPoints="1" noAdjustHandles="1" noChangeArrowheads="1" noChangeShapeType="1" noTextEdit="1"/>
                </p:cNvSpPr>
                <p:nvPr/>
              </p:nvSpPr>
              <p:spPr bwMode="auto">
                <a:xfrm>
                  <a:off x="5987988" y="3796832"/>
                  <a:ext cx="745641" cy="457991"/>
                </a:xfrm>
                <a:prstGeom prst="rect">
                  <a:avLst/>
                </a:prstGeom>
                <a:blipFill rotWithShape="0">
                  <a:blip r:embed="rId8"/>
                  <a:stretch>
                    <a:fillRect b="-2667"/>
                  </a:stretch>
                </a:blipFill>
                <a:ln w="9525" algn="ctr">
                  <a:noFill/>
                  <a:miter lim="800000"/>
                  <a:headEnd/>
                  <a:tailEnd/>
                </a:ln>
              </p:spPr>
              <p:txBody>
                <a:bodyPr/>
                <a:lstStyle/>
                <a:p>
                  <a:r>
                    <a:rPr lang="en-US">
                      <a:noFill/>
                    </a:rPr>
                    <a:t> </a:t>
                  </a:r>
                </a:p>
              </p:txBody>
            </p:sp>
          </mc:Fallback>
        </mc:AlternateContent>
      </p:grpSp>
      <p:graphicFrame>
        <p:nvGraphicFramePr>
          <p:cNvPr id="103" name="对象 102"/>
          <p:cNvGraphicFramePr>
            <a:graphicFrameLocks noChangeAspect="1"/>
          </p:cNvGraphicFramePr>
          <p:nvPr/>
        </p:nvGraphicFramePr>
        <p:xfrm>
          <a:off x="2228986" y="4493643"/>
          <a:ext cx="3072611" cy="721598"/>
        </p:xfrm>
        <a:graphic>
          <a:graphicData uri="http://schemas.openxmlformats.org/presentationml/2006/ole">
            <mc:AlternateContent xmlns:mc="http://schemas.openxmlformats.org/markup-compatibility/2006">
              <mc:Choice xmlns:v="urn:schemas-microsoft-com:vml" Requires="v">
                <p:oleObj name="Equation" r:id="rId9" imgW="1676160" imgH="393480" progId="Equation.DSMT4">
                  <p:embed/>
                </p:oleObj>
              </mc:Choice>
              <mc:Fallback>
                <p:oleObj name="Equation" r:id="rId9" imgW="1676160" imgH="393480" progId="Equation.DSMT4">
                  <p:embed/>
                  <p:pic>
                    <p:nvPicPr>
                      <p:cNvPr id="0" name=""/>
                      <p:cNvPicPr/>
                      <p:nvPr/>
                    </p:nvPicPr>
                    <p:blipFill>
                      <a:blip r:embed="rId10"/>
                      <a:stretch>
                        <a:fillRect/>
                      </a:stretch>
                    </p:blipFill>
                    <p:spPr>
                      <a:xfrm>
                        <a:off x="2228986" y="4493643"/>
                        <a:ext cx="3072611" cy="721598"/>
                      </a:xfrm>
                      <a:prstGeom prst="rect">
                        <a:avLst/>
                      </a:prstGeom>
                    </p:spPr>
                  </p:pic>
                </p:oleObj>
              </mc:Fallback>
            </mc:AlternateContent>
          </a:graphicData>
        </a:graphic>
      </p:graphicFrame>
    </p:spTree>
    <p:extLst>
      <p:ext uri="{BB962C8B-B14F-4D97-AF65-F5344CB8AC3E}">
        <p14:creationId xmlns:p14="http://schemas.microsoft.com/office/powerpoint/2010/main" val="221077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Backpropagation Algorithm (2)</a:t>
            </a:r>
          </a:p>
        </p:txBody>
      </p:sp>
      <mc:AlternateContent xmlns:mc="http://schemas.openxmlformats.org/markup-compatibility/2006" xmlns:a14="http://schemas.microsoft.com/office/drawing/2010/main">
        <mc:Choice Requires="a14">
          <p:sp>
            <p:nvSpPr>
              <p:cNvPr id="14" name="文本占位符 13"/>
              <p:cNvSpPr>
                <a:spLocks noGrp="1"/>
              </p:cNvSpPr>
              <p:nvPr>
                <p:ph type="body" sz="quarter" idx="10"/>
              </p:nvPr>
            </p:nvSpPr>
            <p:spPr/>
            <p:txBody>
              <a:bodyPr/>
              <a:lstStyle/>
              <a:p>
                <a:r>
                  <a:rPr lang="en-US" sz="1800" dirty="0">
                    <a:sym typeface="+mn-lt"/>
                  </a:rPr>
                  <a:t>According to the following formulas, errors in the input, hidden, and output layers are accumulated to generate the error in the loss function.</a:t>
                </a:r>
              </a:p>
              <a:p>
                <a:r>
                  <a:rPr lang="en-US" sz="1800" dirty="0" err="1"/>
                  <a:t>wc</a:t>
                </a:r>
                <a:r>
                  <a:rPr lang="en-US" sz="1800" dirty="0"/>
                  <a:t> is the weight coefficient between the hidden layer and the output layer, while </a:t>
                </a:r>
                <a:r>
                  <a:rPr lang="en-US" sz="1800" dirty="0" err="1"/>
                  <a:t>wb</a:t>
                </a:r>
                <a:r>
                  <a:rPr lang="en-US" sz="1800" dirty="0"/>
                  <a:t> is the weight coefficient between the input layer and the hidden layer. </a:t>
                </a:r>
                <a14:m>
                  <m:oMath xmlns:m="http://schemas.openxmlformats.org/officeDocument/2006/math">
                    <m:r>
                      <a:rPr lang="en-US" altLang="zh-CN" sz="1800" smtClean="0">
                        <a:latin typeface="Cambria Math" panose="02040503050406030204" pitchFamily="18" charset="0"/>
                        <a:sym typeface="+mn-lt"/>
                      </a:rPr>
                      <m:t>𝑓</m:t>
                    </m:r>
                  </m:oMath>
                </a14:m>
                <a:r>
                  <a:rPr lang="en-US" sz="1800" dirty="0"/>
                  <a:t> is the activation function, D is the output layer set, and C and B are the hidden layer set and input layer set respectively. Assume that the loss function is a quadratic cost function:</a:t>
                </a:r>
              </a:p>
            </p:txBody>
          </p:sp>
        </mc:Choice>
        <mc:Fallback xmlns="">
          <p:sp>
            <p:nvSpPr>
              <p:cNvPr id="14" name="文本占位符 13"/>
              <p:cNvSpPr>
                <a:spLocks noGrp="1" noRot="1" noChangeAspect="1" noMove="1" noResize="1" noEditPoints="1" noAdjustHandles="1" noChangeArrowheads="1" noChangeShapeType="1" noTextEdit="1"/>
              </p:cNvSpPr>
              <p:nvPr>
                <p:ph type="body" sz="quarter" idx="10"/>
              </p:nvPr>
            </p:nvSpPr>
            <p:spPr>
              <a:blipFill rotWithShape="0">
                <a:blip r:embed="rId4"/>
                <a:stretch>
                  <a:fillRect l="-114" t="-751"/>
                </a:stretch>
              </a:blipFill>
            </p:spPr>
            <p:txBody>
              <a:bodyPr/>
              <a:lstStyle/>
              <a:p>
                <a:r>
                  <a:rPr lang="en-US">
                    <a:noFill/>
                  </a:rPr>
                  <a:t> </a:t>
                </a:r>
              </a:p>
            </p:txBody>
          </p:sp>
        </mc:Fallback>
      </mc:AlternateContent>
      <p:sp>
        <p:nvSpPr>
          <p:cNvPr id="4" name="内容占位符 3"/>
          <p:cNvSpPr txBox="1">
            <a:spLocks/>
          </p:cNvSpPr>
          <p:nvPr/>
        </p:nvSpPr>
        <p:spPr>
          <a:xfrm>
            <a:off x="978705" y="3522634"/>
            <a:ext cx="2494790" cy="650560"/>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lnSpc>
                <a:spcPct val="150000"/>
              </a:lnSpc>
              <a:buClr>
                <a:schemeClr val="tx1"/>
              </a:buClr>
              <a:buSzPct val="50000"/>
              <a:buFont typeface="Wingdings" panose="05000000000000000000" pitchFamily="2" charset="2"/>
              <a:buChar char="p"/>
            </a:pPr>
            <a:r>
              <a:rPr lang="en-US" sz="1600">
                <a:latin typeface="Huawei Sans" panose="020C0503030203020204" pitchFamily="34" charset="0"/>
                <a:cs typeface="+mn-ea"/>
                <a:sym typeface="+mn-lt"/>
              </a:rPr>
              <a:t>Output layer error:</a:t>
            </a:r>
          </a:p>
        </p:txBody>
      </p:sp>
      <p:graphicFrame>
        <p:nvGraphicFramePr>
          <p:cNvPr id="8" name="对象 7">
            <a:hlinkClick r:id="" action="ppaction://ole?verb=0"/>
          </p:cNvPr>
          <p:cNvGraphicFramePr>
            <a:graphicFrameLocks noChangeAspect="1"/>
          </p:cNvGraphicFramePr>
          <p:nvPr/>
        </p:nvGraphicFramePr>
        <p:xfrm>
          <a:off x="3484129" y="4066573"/>
          <a:ext cx="6806716" cy="692719"/>
        </p:xfrm>
        <a:graphic>
          <a:graphicData uri="http://schemas.openxmlformats.org/presentationml/2006/ole">
            <mc:AlternateContent xmlns:mc="http://schemas.openxmlformats.org/markup-compatibility/2006">
              <mc:Choice xmlns:v="urn:schemas-microsoft-com:vml" Requires="v">
                <p:oleObj name="Equation" r:id="rId5" imgW="3860640" imgH="393480" progId="Equation.DSMT4">
                  <p:embed/>
                </p:oleObj>
              </mc:Choice>
              <mc:Fallback>
                <p:oleObj name="Equation" r:id="rId5" imgW="3860640" imgH="393480" progId="Equation.DSMT4">
                  <p:embed/>
                  <p:pic>
                    <p:nvPicPr>
                      <p:cNvPr id="0" name=""/>
                      <p:cNvPicPr/>
                      <p:nvPr/>
                    </p:nvPicPr>
                    <p:blipFill>
                      <a:blip r:embed="rId6"/>
                      <a:stretch>
                        <a:fillRect/>
                      </a:stretch>
                    </p:blipFill>
                    <p:spPr>
                      <a:xfrm>
                        <a:off x="3484129" y="4066573"/>
                        <a:ext cx="6806716" cy="692719"/>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3473495" y="4942730"/>
          <a:ext cx="4805670" cy="1342300"/>
        </p:xfrm>
        <a:graphic>
          <a:graphicData uri="http://schemas.openxmlformats.org/presentationml/2006/ole">
            <mc:AlternateContent xmlns:mc="http://schemas.openxmlformats.org/markup-compatibility/2006">
              <mc:Choice xmlns:v="urn:schemas-microsoft-com:vml" Requires="v">
                <p:oleObj name="Equation" r:id="rId7" imgW="2730240" imgH="812520" progId="Equation.DSMT4">
                  <p:embed/>
                </p:oleObj>
              </mc:Choice>
              <mc:Fallback>
                <p:oleObj name="Equation" r:id="rId7" imgW="2730240" imgH="812520" progId="Equation.DSMT4">
                  <p:embed/>
                  <p:pic>
                    <p:nvPicPr>
                      <p:cNvPr id="0" name=""/>
                      <p:cNvPicPr/>
                      <p:nvPr/>
                    </p:nvPicPr>
                    <p:blipFill>
                      <a:blip r:embed="rId8"/>
                      <a:stretch>
                        <a:fillRect/>
                      </a:stretch>
                    </p:blipFill>
                    <p:spPr>
                      <a:xfrm>
                        <a:off x="3473495" y="4942730"/>
                        <a:ext cx="4805670" cy="13423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473495" y="3477592"/>
          <a:ext cx="2548319" cy="699461"/>
        </p:xfrm>
        <a:graphic>
          <a:graphicData uri="http://schemas.openxmlformats.org/presentationml/2006/ole">
            <mc:AlternateContent xmlns:mc="http://schemas.openxmlformats.org/markup-compatibility/2006">
              <mc:Choice xmlns:v="urn:schemas-microsoft-com:vml" Requires="v">
                <p:oleObj name="Equation" r:id="rId9" imgW="1434960" imgH="393480" progId="Equation.DSMT4">
                  <p:embed/>
                </p:oleObj>
              </mc:Choice>
              <mc:Fallback>
                <p:oleObj name="Equation" r:id="rId9" imgW="1434960" imgH="393480" progId="Equation.DSMT4">
                  <p:embed/>
                  <p:pic>
                    <p:nvPicPr>
                      <p:cNvPr id="0" name=""/>
                      <p:cNvPicPr/>
                      <p:nvPr/>
                    </p:nvPicPr>
                    <p:blipFill>
                      <a:blip r:embed="rId10"/>
                      <a:stretch>
                        <a:fillRect/>
                      </a:stretch>
                    </p:blipFill>
                    <p:spPr>
                      <a:xfrm>
                        <a:off x="3473495" y="3477592"/>
                        <a:ext cx="2548319" cy="699461"/>
                      </a:xfrm>
                      <a:prstGeom prst="rect">
                        <a:avLst/>
                      </a:prstGeom>
                    </p:spPr>
                  </p:pic>
                </p:oleObj>
              </mc:Fallback>
            </mc:AlternateContent>
          </a:graphicData>
        </a:graphic>
      </p:graphicFrame>
      <p:sp>
        <p:nvSpPr>
          <p:cNvPr id="12" name="内容占位符 3"/>
          <p:cNvSpPr txBox="1">
            <a:spLocks/>
          </p:cNvSpPr>
          <p:nvPr/>
        </p:nvSpPr>
        <p:spPr>
          <a:xfrm>
            <a:off x="965712" y="4123998"/>
            <a:ext cx="2351633" cy="851223"/>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lnSpc>
                <a:spcPct val="150000"/>
              </a:lnSpc>
              <a:buClr>
                <a:schemeClr val="tx1"/>
              </a:buClr>
              <a:buSzPct val="50000"/>
              <a:buFont typeface="Wingdings" panose="05000000000000000000" pitchFamily="2" charset="2"/>
              <a:buChar char="p"/>
            </a:pPr>
            <a:r>
              <a:rPr lang="en-US" sz="1600">
                <a:latin typeface="Huawei Sans" panose="020C0503030203020204" pitchFamily="34" charset="0"/>
                <a:cs typeface="+mn-ea"/>
                <a:sym typeface="+mn-lt"/>
              </a:rPr>
              <a:t>Expanded hidden layer error:</a:t>
            </a:r>
          </a:p>
        </p:txBody>
      </p:sp>
      <p:sp>
        <p:nvSpPr>
          <p:cNvPr id="13" name="内容占位符 3"/>
          <p:cNvSpPr txBox="1">
            <a:spLocks/>
          </p:cNvSpPr>
          <p:nvPr/>
        </p:nvSpPr>
        <p:spPr>
          <a:xfrm>
            <a:off x="965712" y="5152068"/>
            <a:ext cx="2351633" cy="851223"/>
          </a:xfrm>
          <a:prstGeom prst="rect">
            <a:avLst/>
          </a:prstGeom>
        </p:spPr>
        <p:txBody>
          <a:bodyPr wrap="square">
            <a:noAutofit/>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fontAlgn="ctr">
              <a:lnSpc>
                <a:spcPct val="150000"/>
              </a:lnSpc>
              <a:buClr>
                <a:schemeClr val="tx1"/>
              </a:buClr>
              <a:buSzPct val="50000"/>
              <a:buFont typeface="Wingdings" panose="05000000000000000000" pitchFamily="2" charset="2"/>
              <a:buChar char="p"/>
            </a:pPr>
            <a:r>
              <a:rPr lang="en-US" sz="1600" dirty="0">
                <a:latin typeface="Huawei Sans" panose="020C0503030203020204" pitchFamily="34" charset="0"/>
                <a:cs typeface="+mn-ea"/>
                <a:sym typeface="+mn-lt"/>
              </a:rPr>
              <a:t>Expanded input layer error:</a:t>
            </a:r>
          </a:p>
        </p:txBody>
      </p:sp>
    </p:spTree>
    <p:extLst>
      <p:ext uri="{BB962C8B-B14F-4D97-AF65-F5344CB8AC3E}">
        <p14:creationId xmlns:p14="http://schemas.microsoft.com/office/powerpoint/2010/main" val="333949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Backpropagation Algorithm (3)</a:t>
            </a:r>
          </a:p>
        </p:txBody>
      </p:sp>
      <p:sp>
        <p:nvSpPr>
          <p:cNvPr id="3" name="文本占位符 2"/>
          <p:cNvSpPr>
            <a:spLocks noGrp="1"/>
          </p:cNvSpPr>
          <p:nvPr>
            <p:ph type="body" sz="quarter" idx="10"/>
          </p:nvPr>
        </p:nvSpPr>
        <p:spPr/>
        <p:txBody>
          <a:bodyPr/>
          <a:lstStyle/>
          <a:p>
            <a:r>
              <a:rPr lang="en-US" dirty="0">
                <a:sym typeface="+mn-lt"/>
              </a:rPr>
              <a:t>To minimize error E, the gradient descent iterative calculation can be used to solve </a:t>
            </a:r>
            <a:r>
              <a:rPr lang="en-US" dirty="0" err="1">
                <a:sym typeface="+mn-lt"/>
              </a:rPr>
              <a:t>wc</a:t>
            </a:r>
            <a:r>
              <a:rPr lang="en-US" dirty="0">
                <a:sym typeface="+mn-lt"/>
              </a:rPr>
              <a:t> and </a:t>
            </a:r>
            <a:r>
              <a:rPr lang="en-US" dirty="0" err="1">
                <a:sym typeface="+mn-lt"/>
              </a:rPr>
              <a:t>wb</a:t>
            </a:r>
            <a:r>
              <a:rPr lang="en-US" dirty="0">
                <a:sym typeface="+mn-lt"/>
              </a:rPr>
              <a:t>, that is, calculating </a:t>
            </a:r>
            <a:r>
              <a:rPr lang="en-US" dirty="0" err="1">
                <a:sym typeface="+mn-lt"/>
              </a:rPr>
              <a:t>wc</a:t>
            </a:r>
            <a:r>
              <a:rPr lang="en-US" dirty="0">
                <a:sym typeface="+mn-lt"/>
              </a:rPr>
              <a:t> and </a:t>
            </a:r>
            <a:r>
              <a:rPr lang="en-US" dirty="0" err="1">
                <a:sym typeface="+mn-lt"/>
              </a:rPr>
              <a:t>wb</a:t>
            </a:r>
            <a:r>
              <a:rPr lang="en-US" dirty="0">
                <a:sym typeface="+mn-lt"/>
              </a:rPr>
              <a:t> to minimize error E.</a:t>
            </a:r>
          </a:p>
          <a:p>
            <a:r>
              <a:rPr lang="en-US" dirty="0">
                <a:sym typeface="+mn-lt"/>
              </a:rPr>
              <a:t>Formula:</a:t>
            </a:r>
          </a:p>
          <a:p>
            <a:endParaRPr lang="en-US" altLang="zh-CN" dirty="0">
              <a:sym typeface="+mn-lt"/>
            </a:endParaRPr>
          </a:p>
          <a:p>
            <a:endParaRPr lang="en-US" altLang="zh-CN" dirty="0">
              <a:sym typeface="+mn-lt"/>
            </a:endParaRPr>
          </a:p>
          <a:p>
            <a:endParaRPr lang="en-US" altLang="zh-CN" dirty="0">
              <a:sym typeface="+mn-lt"/>
            </a:endParaRPr>
          </a:p>
          <a:p>
            <a:endParaRPr lang="en-US" altLang="zh-CN" dirty="0">
              <a:sym typeface="+mn-lt"/>
            </a:endParaRPr>
          </a:p>
          <a:p>
            <a:r>
              <a:rPr lang="en-US" dirty="0">
                <a:sym typeface="+mn-lt"/>
              </a:rPr>
              <a:t>If there are multiple hidden layers, chain rules are used to take a derivative for each layer to obtain the optimized parameters by iteration.</a:t>
            </a:r>
          </a:p>
        </p:txBody>
      </p:sp>
      <p:graphicFrame>
        <p:nvGraphicFramePr>
          <p:cNvPr id="5" name="对象 4"/>
          <p:cNvGraphicFramePr>
            <a:graphicFrameLocks noChangeAspect="1"/>
          </p:cNvGraphicFramePr>
          <p:nvPr>
            <p:extLst>
              <p:ext uri="{D42A27DB-BD31-4B8C-83A1-F6EECF244321}">
                <p14:modId xmlns:p14="http://schemas.microsoft.com/office/powerpoint/2010/main" val="1261172995"/>
              </p:ext>
            </p:extLst>
          </p:nvPr>
        </p:nvGraphicFramePr>
        <p:xfrm>
          <a:off x="3827748" y="1700808"/>
          <a:ext cx="3168867" cy="2196245"/>
        </p:xfrm>
        <a:graphic>
          <a:graphicData uri="http://schemas.openxmlformats.org/presentationml/2006/ole">
            <mc:AlternateContent xmlns:mc="http://schemas.openxmlformats.org/markup-compatibility/2006">
              <mc:Choice xmlns:v="urn:schemas-microsoft-com:vml" Requires="v">
                <p:oleObj name="Equation" r:id="rId3" imgW="1282680" imgH="888840" progId="Equation.DSMT4">
                  <p:embed/>
                </p:oleObj>
              </mc:Choice>
              <mc:Fallback>
                <p:oleObj name="Equation" r:id="rId3" imgW="1282680" imgH="888840" progId="Equation.DSMT4">
                  <p:embed/>
                  <p:pic>
                    <p:nvPicPr>
                      <p:cNvPr id="0" name=""/>
                      <p:cNvPicPr/>
                      <p:nvPr/>
                    </p:nvPicPr>
                    <p:blipFill>
                      <a:blip r:embed="rId4"/>
                      <a:stretch>
                        <a:fillRect/>
                      </a:stretch>
                    </p:blipFill>
                    <p:spPr>
                      <a:xfrm>
                        <a:off x="3827748" y="1700808"/>
                        <a:ext cx="3168867" cy="2196245"/>
                      </a:xfrm>
                      <a:prstGeom prst="rect">
                        <a:avLst/>
                      </a:prstGeom>
                    </p:spPr>
                  </p:pic>
                </p:oleObj>
              </mc:Fallback>
            </mc:AlternateContent>
          </a:graphicData>
        </a:graphic>
      </p:graphicFrame>
    </p:spTree>
    <p:extLst>
      <p:ext uri="{BB962C8B-B14F-4D97-AF65-F5344CB8AC3E}">
        <p14:creationId xmlns:p14="http://schemas.microsoft.com/office/powerpoint/2010/main" val="198946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Backpropagation Algorithm (4)</a:t>
            </a:r>
          </a:p>
        </p:txBody>
      </p:sp>
      <p:sp>
        <p:nvSpPr>
          <p:cNvPr id="3" name="文本占位符 2"/>
          <p:cNvSpPr>
            <a:spLocks noGrp="1"/>
          </p:cNvSpPr>
          <p:nvPr>
            <p:ph type="body" sz="quarter" idx="10"/>
          </p:nvPr>
        </p:nvSpPr>
        <p:spPr/>
        <p:txBody>
          <a:bodyPr/>
          <a:lstStyle/>
          <a:p>
            <a:r>
              <a:rPr lang="en-US" sz="1800" dirty="0">
                <a:sym typeface="+mn-lt"/>
              </a:rPr>
              <a:t>For a neural network with any number of layers, the arranged formula for training is as follows:</a:t>
            </a:r>
          </a:p>
          <a:p>
            <a:endParaRPr lang="en-US" altLang="zh-CN" sz="1800" dirty="0">
              <a:sym typeface="+mn-lt"/>
            </a:endParaRPr>
          </a:p>
          <a:p>
            <a:endParaRPr lang="en-US" altLang="zh-CN" sz="1800" dirty="0">
              <a:sym typeface="+mn-lt"/>
            </a:endParaRPr>
          </a:p>
          <a:p>
            <a:endParaRPr lang="en-US" altLang="zh-CN" sz="1800" dirty="0">
              <a:sym typeface="+mn-lt"/>
            </a:endParaRPr>
          </a:p>
          <a:p>
            <a:endParaRPr lang="en-US" altLang="zh-CN" sz="1800" dirty="0">
              <a:sym typeface="+mn-lt"/>
            </a:endParaRPr>
          </a:p>
          <a:p>
            <a:endParaRPr lang="en-US" sz="1800" dirty="0">
              <a:sym typeface="+mn-lt"/>
            </a:endParaRPr>
          </a:p>
          <a:p>
            <a:r>
              <a:rPr lang="en-US" sz="1800" dirty="0">
                <a:sym typeface="+mn-lt"/>
              </a:rPr>
              <a:t>The BP algorithm is used to train the network as follows:</a:t>
            </a:r>
          </a:p>
          <a:p>
            <a:pPr lvl="1"/>
            <a:r>
              <a:rPr lang="en-US" sz="1600" dirty="0">
                <a:sym typeface="+mn-lt"/>
              </a:rPr>
              <a:t>Takes out the next training sample &lt;X, T&gt;, inputs X to the network, and obtains the actual output o.</a:t>
            </a:r>
          </a:p>
          <a:p>
            <a:pPr lvl="1"/>
            <a:r>
              <a:rPr lang="en-US" sz="1600" dirty="0">
                <a:sym typeface="+mn-lt"/>
              </a:rPr>
              <a:t>Calculates output layer δ according to the output layer error formula (1).</a:t>
            </a:r>
          </a:p>
          <a:p>
            <a:pPr lvl="1"/>
            <a:r>
              <a:rPr lang="en-US" sz="1600" dirty="0">
                <a:sym typeface="+mn-lt"/>
              </a:rPr>
              <a:t>Calculates δ of each hidden layer from output to input by iteration according to the hidden layer error propagation formula (2).</a:t>
            </a:r>
          </a:p>
          <a:p>
            <a:pPr lvl="1"/>
            <a:r>
              <a:rPr lang="en-US" sz="1600" dirty="0">
                <a:sym typeface="+mn-lt"/>
              </a:rPr>
              <a:t>According to the δ of each layer, the weight values of all the layer are updated.</a:t>
            </a:r>
          </a:p>
          <a:p>
            <a:endParaRPr lang="zh-CN" altLang="en-US" sz="1800" dirty="0">
              <a:sym typeface="+mn-lt"/>
            </a:endParaRPr>
          </a:p>
        </p:txBody>
      </p:sp>
      <p:graphicFrame>
        <p:nvGraphicFramePr>
          <p:cNvPr id="5" name="对象 4"/>
          <p:cNvGraphicFramePr>
            <a:graphicFrameLocks noChangeAspect="1"/>
          </p:cNvGraphicFramePr>
          <p:nvPr/>
        </p:nvGraphicFramePr>
        <p:xfrm>
          <a:off x="3556000" y="1698209"/>
          <a:ext cx="5080000" cy="1792288"/>
        </p:xfrm>
        <a:graphic>
          <a:graphicData uri="http://schemas.openxmlformats.org/presentationml/2006/ole">
            <mc:AlternateContent xmlns:mc="http://schemas.openxmlformats.org/markup-compatibility/2006">
              <mc:Choice xmlns:v="urn:schemas-microsoft-com:vml" Requires="v">
                <p:oleObj name="Equation" r:id="rId3" imgW="2438280" imgH="914400" progId="Equation.DSMT4">
                  <p:embed/>
                </p:oleObj>
              </mc:Choice>
              <mc:Fallback>
                <p:oleObj name="Equation" r:id="rId3" imgW="2438280" imgH="914400" progId="Equation.DSMT4">
                  <p:embed/>
                  <p:pic>
                    <p:nvPicPr>
                      <p:cNvPr id="0" name=""/>
                      <p:cNvPicPr/>
                      <p:nvPr/>
                    </p:nvPicPr>
                    <p:blipFill>
                      <a:blip r:embed="rId4"/>
                      <a:stretch>
                        <a:fillRect/>
                      </a:stretch>
                    </p:blipFill>
                    <p:spPr>
                      <a:xfrm>
                        <a:off x="3556000" y="1698209"/>
                        <a:ext cx="5080000" cy="1792288"/>
                      </a:xfrm>
                      <a:prstGeom prst="rect">
                        <a:avLst/>
                      </a:prstGeom>
                    </p:spPr>
                  </p:pic>
                </p:oleObj>
              </mc:Fallback>
            </mc:AlternateContent>
          </a:graphicData>
        </a:graphic>
      </p:graphicFrame>
    </p:spTree>
    <p:extLst>
      <p:ext uri="{BB962C8B-B14F-4D97-AF65-F5344CB8AC3E}">
        <p14:creationId xmlns:p14="http://schemas.microsoft.com/office/powerpoint/2010/main" val="94362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a:solidFill>
                  <a:schemeClr val="bg1">
                    <a:lumMod val="50000"/>
                  </a:schemeClr>
                </a:solidFill>
                <a:latin typeface="Huawei Sans" panose="020C0503030203020204" pitchFamily="34" charset="0"/>
                <a:cs typeface="+mn-ea"/>
                <a:sym typeface="+mn-lt"/>
              </a:rPr>
              <a:t>Deep Learning Summary</a:t>
            </a:r>
          </a:p>
          <a:p>
            <a:r>
              <a:rPr lang="en-US">
                <a:solidFill>
                  <a:schemeClr val="bg1">
                    <a:lumMod val="50000"/>
                  </a:schemeClr>
                </a:solidFill>
                <a:latin typeface="Huawei Sans" panose="020C0503030203020204" pitchFamily="34" charset="0"/>
                <a:cs typeface="+mn-ea"/>
                <a:sym typeface="+mn-lt"/>
              </a:rPr>
              <a:t>Training Rules</a:t>
            </a:r>
          </a:p>
          <a:p>
            <a:r>
              <a:rPr lang="en-US" b="1">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a:solidFill>
                  <a:schemeClr val="bg1">
                    <a:lumMod val="50000"/>
                  </a:schemeClr>
                </a:solidFill>
                <a:latin typeface="Huawei Sans" panose="020C0503030203020204" pitchFamily="34" charset="0"/>
                <a:cs typeface="+mn-ea"/>
                <a:sym typeface="+mn-lt"/>
              </a:rPr>
              <a:t>Optimizer</a:t>
            </a:r>
          </a:p>
          <a:p>
            <a:r>
              <a:rPr lang="en-US">
                <a:solidFill>
                  <a:schemeClr val="bg1">
                    <a:lumMod val="50000"/>
                  </a:schemeClr>
                </a:solidFill>
                <a:latin typeface="Huawei Sans" panose="020C0503030203020204" pitchFamily="34" charset="0"/>
                <a:cs typeface="+mn-ea"/>
                <a:sym typeface="+mn-lt"/>
              </a:rPr>
              <a:t>Types of Neural Networks</a:t>
            </a:r>
          </a:p>
          <a:p>
            <a:r>
              <a:rPr lang="en-US">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245322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Activation Function</a:t>
            </a:r>
          </a:p>
        </p:txBody>
      </p:sp>
      <p:sp>
        <p:nvSpPr>
          <p:cNvPr id="3" name="文本占位符 2"/>
          <p:cNvSpPr>
            <a:spLocks noGrp="1"/>
          </p:cNvSpPr>
          <p:nvPr>
            <p:ph type="body" sz="quarter" idx="10"/>
          </p:nvPr>
        </p:nvSpPr>
        <p:spPr/>
        <p:txBody>
          <a:bodyPr/>
          <a:lstStyle/>
          <a:p>
            <a:r>
              <a:rPr lang="en-US" dirty="0">
                <a:sym typeface="+mn-lt"/>
              </a:rPr>
              <a:t>Activation functions are important for the neural network model to learn and understand complex non-linear functions. They allow introduction of non-linear features to the network.</a:t>
            </a:r>
          </a:p>
          <a:p>
            <a:r>
              <a:rPr lang="en-US" dirty="0">
                <a:sym typeface="+mn-lt"/>
              </a:rPr>
              <a:t>Without activation functions, output signals are only simple linear functions. The complexity of linear functions is limited, and the capability of learning complex function mappings from data is low.</a:t>
            </a:r>
          </a:p>
        </p:txBody>
      </p:sp>
      <p:graphicFrame>
        <p:nvGraphicFramePr>
          <p:cNvPr id="4" name="对象 3"/>
          <p:cNvGraphicFramePr>
            <a:graphicFrameLocks noChangeAspect="1"/>
          </p:cNvGraphicFramePr>
          <p:nvPr/>
        </p:nvGraphicFramePr>
        <p:xfrm>
          <a:off x="2497138" y="4887913"/>
          <a:ext cx="8027987" cy="682625"/>
        </p:xfrm>
        <a:graphic>
          <a:graphicData uri="http://schemas.openxmlformats.org/presentationml/2006/ole">
            <mc:AlternateContent xmlns:mc="http://schemas.openxmlformats.org/markup-compatibility/2006">
              <mc:Choice xmlns:v="urn:schemas-microsoft-com:vml" Requires="v">
                <p:oleObj name="Equation" r:id="rId3" imgW="2831760" imgH="241200" progId="Equation.DSMT4">
                  <p:embed/>
                </p:oleObj>
              </mc:Choice>
              <mc:Fallback>
                <p:oleObj name="Equation" r:id="rId3" imgW="2831760" imgH="241200" progId="Equation.DSMT4">
                  <p:embed/>
                  <p:pic>
                    <p:nvPicPr>
                      <p:cNvPr id="0" name=""/>
                      <p:cNvPicPr/>
                      <p:nvPr/>
                    </p:nvPicPr>
                    <p:blipFill>
                      <a:blip r:embed="rId4"/>
                      <a:stretch>
                        <a:fillRect/>
                      </a:stretch>
                    </p:blipFill>
                    <p:spPr>
                      <a:xfrm>
                        <a:off x="2497138" y="4887913"/>
                        <a:ext cx="8027987" cy="682625"/>
                      </a:xfrm>
                      <a:prstGeom prst="rect">
                        <a:avLst/>
                      </a:prstGeom>
                    </p:spPr>
                  </p:pic>
                </p:oleObj>
              </mc:Fallback>
            </mc:AlternateContent>
          </a:graphicData>
        </a:graphic>
      </p:graphicFrame>
      <p:sp>
        <p:nvSpPr>
          <p:cNvPr id="5" name="线形标注 1 4"/>
          <p:cNvSpPr/>
          <p:nvPr/>
        </p:nvSpPr>
        <p:spPr bwMode="auto">
          <a:xfrm>
            <a:off x="5303912" y="4344544"/>
            <a:ext cx="2810278" cy="543369"/>
          </a:xfrm>
          <a:prstGeom prst="borderCallout1">
            <a:avLst>
              <a:gd name="adj1" fmla="val 51533"/>
              <a:gd name="adj2" fmla="val -810"/>
              <a:gd name="adj3" fmla="val 112500"/>
              <a:gd name="adj4" fmla="val -3833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latin typeface="Huawei Sans" panose="020C0503030203020204" pitchFamily="34" charset="0"/>
                <a:ea typeface="+mn-ea"/>
                <a:cs typeface="+mn-ea"/>
                <a:sym typeface="+mn-lt"/>
              </a:rPr>
              <a:t>Activation Function</a:t>
            </a:r>
          </a:p>
        </p:txBody>
      </p:sp>
    </p:spTree>
    <p:extLst>
      <p:ext uri="{BB962C8B-B14F-4D97-AF65-F5344CB8AC3E}">
        <p14:creationId xmlns:p14="http://schemas.microsoft.com/office/powerpoint/2010/main" val="3675455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Sigmoid</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4294967295"/>
              </p:nvPr>
            </p:nvSpPr>
            <p:spPr>
              <a:xfrm>
                <a:off x="885825" y="1243013"/>
                <a:ext cx="11306175" cy="4679950"/>
              </a:xfrm>
            </p:spPr>
            <p:txBody>
              <a:bodyPr wrap="square">
                <a:noAutofit/>
              </a:bodyPr>
              <a:lstStyle/>
              <a:p>
                <a:pPr marL="0" indent="0">
                  <a:buNone/>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cs typeface="+mn-ea"/>
                          <a:sym typeface="+mn-lt"/>
                        </a:rPr>
                        <m:t>𝑓</m:t>
                      </m:r>
                      <m:d>
                        <m:dPr>
                          <m:ctrlPr>
                            <a:rPr lang="en-US" altLang="zh-CN" b="0" i="1" smtClean="0">
                              <a:latin typeface="Cambria Math" panose="02040503050406030204" pitchFamily="18" charset="0"/>
                              <a:cs typeface="+mn-ea"/>
                              <a:sym typeface="+mn-lt"/>
                            </a:rPr>
                          </m:ctrlPr>
                        </m:dPr>
                        <m:e>
                          <m:r>
                            <a:rPr lang="en-US" altLang="zh-CN" b="0" i="1" smtClean="0">
                              <a:latin typeface="Cambria Math" panose="02040503050406030204" pitchFamily="18" charset="0"/>
                              <a:cs typeface="+mn-ea"/>
                              <a:sym typeface="+mn-lt"/>
                            </a:rPr>
                            <m:t>𝑥</m:t>
                          </m:r>
                        </m:e>
                      </m:d>
                      <m:r>
                        <a:rPr lang="en-US" altLang="zh-CN" b="0" i="1" smtClean="0">
                          <a:latin typeface="Cambria Math" panose="02040503050406030204" pitchFamily="18" charset="0"/>
                          <a:cs typeface="+mn-ea"/>
                          <a:sym typeface="+mn-lt"/>
                        </a:rPr>
                        <m:t>=</m:t>
                      </m:r>
                      <m:f>
                        <m:fPr>
                          <m:ctrlPr>
                            <a:rPr lang="en-US" altLang="zh-CN" b="0" i="1" smtClean="0">
                              <a:latin typeface="Cambria Math" panose="02040503050406030204" pitchFamily="18" charset="0"/>
                              <a:cs typeface="+mn-ea"/>
                              <a:sym typeface="+mn-lt"/>
                            </a:rPr>
                          </m:ctrlPr>
                        </m:fPr>
                        <m:num>
                          <m:r>
                            <a:rPr lang="en-US" altLang="zh-CN" b="0" i="1" smtClean="0">
                              <a:latin typeface="Cambria Math" panose="02040503050406030204" pitchFamily="18" charset="0"/>
                              <a:cs typeface="+mn-ea"/>
                              <a:sym typeface="+mn-lt"/>
                            </a:rPr>
                            <m:t>1</m:t>
                          </m:r>
                        </m:num>
                        <m:den>
                          <m:r>
                            <a:rPr lang="en-US" altLang="zh-CN" b="0" i="1" smtClean="0">
                              <a:latin typeface="Cambria Math" panose="02040503050406030204" pitchFamily="18" charset="0"/>
                              <a:cs typeface="+mn-ea"/>
                              <a:sym typeface="+mn-lt"/>
                            </a:rPr>
                            <m:t>1+</m:t>
                          </m:r>
                          <m:sSup>
                            <m:sSupPr>
                              <m:ctrlPr>
                                <a:rPr lang="en-US" altLang="zh-CN" b="0" i="1" smtClean="0">
                                  <a:latin typeface="Cambria Math" panose="02040503050406030204" pitchFamily="18" charset="0"/>
                                  <a:cs typeface="+mn-ea"/>
                                  <a:sym typeface="+mn-lt"/>
                                </a:rPr>
                              </m:ctrlPr>
                            </m:sSupPr>
                            <m:e>
                              <m:r>
                                <a:rPr lang="en-US" altLang="zh-CN" b="0" i="1" smtClean="0">
                                  <a:latin typeface="Cambria Math" panose="02040503050406030204" pitchFamily="18" charset="0"/>
                                  <a:cs typeface="+mn-ea"/>
                                  <a:sym typeface="+mn-lt"/>
                                </a:rPr>
                                <m:t>𝑒</m:t>
                              </m:r>
                            </m:e>
                            <m:sup>
                              <m:r>
                                <a:rPr lang="en-US" altLang="zh-CN" b="0" i="1" smtClean="0">
                                  <a:latin typeface="Cambria Math" panose="02040503050406030204" pitchFamily="18" charset="0"/>
                                  <a:cs typeface="+mn-ea"/>
                                  <a:sym typeface="+mn-lt"/>
                                </a:rPr>
                                <m:t>−</m:t>
                              </m:r>
                              <m:r>
                                <a:rPr lang="en-US" altLang="zh-CN" b="0" i="1" smtClean="0">
                                  <a:latin typeface="Cambria Math" panose="02040503050406030204" pitchFamily="18" charset="0"/>
                                  <a:cs typeface="+mn-ea"/>
                                  <a:sym typeface="+mn-lt"/>
                                </a:rPr>
                                <m:t>𝑥</m:t>
                              </m:r>
                            </m:sup>
                          </m:sSup>
                        </m:den>
                      </m:f>
                    </m:oMath>
                  </m:oMathPara>
                </a14:m>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4294967295"/>
              </p:nvPr>
            </p:nvSpPr>
            <p:spPr>
              <a:xfrm>
                <a:off x="885825" y="1243013"/>
                <a:ext cx="11306175" cy="4679950"/>
              </a:xfrm>
              <a:blipFill rotWithShape="0">
                <a:blip r:embed="rId4"/>
                <a:stretch>
                  <a:fillRect/>
                </a:stretch>
              </a:blipFill>
            </p:spPr>
            <p:txBody>
              <a:bodyPr/>
              <a:lstStyle/>
              <a:p>
                <a:r>
                  <a:rPr lang="en-US">
                    <a:noFill/>
                  </a:rPr>
                  <a:t> </a:t>
                </a:r>
              </a:p>
            </p:txBody>
          </p:sp>
        </mc:Fallback>
      </mc:AlternateContent>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6038850" y="3338513"/>
                        <a:ext cx="114300" cy="177800"/>
                      </a:xfrm>
                      <a:prstGeom prst="rect">
                        <a:avLst/>
                      </a:prstGeom>
                    </p:spPr>
                  </p:pic>
                </p:oleObj>
              </mc:Fallback>
            </mc:AlternateContent>
          </a:graphicData>
        </a:graphic>
      </p:graphicFrame>
      <p:pic>
        <p:nvPicPr>
          <p:cNvPr id="7214" name="Picture 46" descr="http://www.programmersought.com/images/102/154c66b572929dc6c2109148c60a3e1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8390" y="2495601"/>
            <a:ext cx="5645427" cy="363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Tanh</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4294967295"/>
              </p:nvPr>
            </p:nvSpPr>
            <p:spPr>
              <a:xfrm>
                <a:off x="0" y="1119188"/>
                <a:ext cx="11306175" cy="4679950"/>
              </a:xfrm>
            </p:spPr>
            <p:txBody>
              <a:bodyPr wrap="square">
                <a:no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cs typeface="+mn-ea"/>
                              <a:sym typeface="+mn-lt"/>
                            </a:rPr>
                          </m:ctrlPr>
                        </m:funcPr>
                        <m:fName>
                          <m:r>
                            <m:rPr>
                              <m:sty m:val="p"/>
                            </m:rPr>
                            <a:rPr lang="en-US" altLang="zh-CN">
                              <a:latin typeface="Cambria Math" panose="02040503050406030204" pitchFamily="18" charset="0"/>
                              <a:cs typeface="+mn-ea"/>
                              <a:sym typeface="+mn-lt"/>
                            </a:rPr>
                            <m:t>tanh</m:t>
                          </m:r>
                        </m:fName>
                        <m:e>
                          <m:r>
                            <a:rPr lang="en-US" altLang="zh-CN" i="1">
                              <a:latin typeface="Cambria Math" panose="02040503050406030204" pitchFamily="18" charset="0"/>
                              <a:cs typeface="+mn-ea"/>
                              <a:sym typeface="+mn-lt"/>
                            </a:rPr>
                            <m:t>𝑥</m:t>
                          </m:r>
                        </m:e>
                      </m:func>
                      <m:r>
                        <a:rPr lang="en-US" altLang="zh-CN" i="1">
                          <a:latin typeface="Cambria Math" panose="02040503050406030204" pitchFamily="18" charset="0"/>
                          <a:cs typeface="+mn-ea"/>
                          <a:sym typeface="+mn-lt"/>
                        </a:rPr>
                        <m:t>=</m:t>
                      </m:r>
                      <m:f>
                        <m:fPr>
                          <m:ctrlPr>
                            <a:rPr lang="en-US" altLang="zh-CN" i="1">
                              <a:latin typeface="Cambria Math" panose="02040503050406030204" pitchFamily="18" charset="0"/>
                              <a:cs typeface="+mn-ea"/>
                              <a:sym typeface="+mn-lt"/>
                            </a:rPr>
                          </m:ctrlPr>
                        </m:fPr>
                        <m:num>
                          <m:sSup>
                            <m:sSupPr>
                              <m:ctrlPr>
                                <a:rPr lang="en-US" altLang="zh-CN" i="1">
                                  <a:latin typeface="Cambria Math" panose="02040503050406030204" pitchFamily="18" charset="0"/>
                                  <a:cs typeface="+mn-ea"/>
                                  <a:sym typeface="+mn-lt"/>
                                </a:rPr>
                              </m:ctrlPr>
                            </m:sSupPr>
                            <m:e>
                              <m:r>
                                <a:rPr lang="en-US" altLang="zh-CN" i="1">
                                  <a:latin typeface="Cambria Math" panose="02040503050406030204" pitchFamily="18" charset="0"/>
                                  <a:cs typeface="+mn-ea"/>
                                  <a:sym typeface="+mn-lt"/>
                                </a:rPr>
                                <m:t>𝑒</m:t>
                              </m:r>
                            </m:e>
                            <m:sup>
                              <m:r>
                                <a:rPr lang="en-US" altLang="zh-CN" i="1">
                                  <a:latin typeface="Cambria Math" panose="02040503050406030204" pitchFamily="18" charset="0"/>
                                  <a:cs typeface="+mn-ea"/>
                                  <a:sym typeface="+mn-lt"/>
                                </a:rPr>
                                <m:t>𝑥</m:t>
                              </m:r>
                            </m:sup>
                          </m:sSup>
                          <m:r>
                            <a:rPr lang="en-US" altLang="zh-CN" i="1">
                              <a:latin typeface="Cambria Math" panose="02040503050406030204" pitchFamily="18" charset="0"/>
                              <a:cs typeface="+mn-ea"/>
                              <a:sym typeface="+mn-lt"/>
                            </a:rPr>
                            <m:t>−</m:t>
                          </m:r>
                          <m:sSup>
                            <m:sSupPr>
                              <m:ctrlPr>
                                <a:rPr lang="en-US" altLang="zh-CN" i="1">
                                  <a:latin typeface="Cambria Math" panose="02040503050406030204" pitchFamily="18" charset="0"/>
                                  <a:cs typeface="+mn-ea"/>
                                  <a:sym typeface="+mn-lt"/>
                                </a:rPr>
                              </m:ctrlPr>
                            </m:sSupPr>
                            <m:e>
                              <m:r>
                                <a:rPr lang="en-US" altLang="zh-CN" i="1">
                                  <a:latin typeface="Cambria Math" panose="02040503050406030204" pitchFamily="18" charset="0"/>
                                  <a:cs typeface="+mn-ea"/>
                                  <a:sym typeface="+mn-lt"/>
                                </a:rPr>
                                <m:t>𝑒</m:t>
                              </m:r>
                            </m:e>
                            <m:sup>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𝑥</m:t>
                              </m:r>
                            </m:sup>
                          </m:sSup>
                        </m:num>
                        <m:den>
                          <m:sSup>
                            <m:sSupPr>
                              <m:ctrlPr>
                                <a:rPr lang="en-US" altLang="zh-CN" i="1">
                                  <a:latin typeface="Cambria Math" panose="02040503050406030204" pitchFamily="18" charset="0"/>
                                  <a:cs typeface="+mn-ea"/>
                                  <a:sym typeface="+mn-lt"/>
                                </a:rPr>
                              </m:ctrlPr>
                            </m:sSupPr>
                            <m:e>
                              <m:r>
                                <a:rPr lang="en-US" altLang="zh-CN" i="1">
                                  <a:latin typeface="Cambria Math" panose="02040503050406030204" pitchFamily="18" charset="0"/>
                                  <a:cs typeface="+mn-ea"/>
                                  <a:sym typeface="+mn-lt"/>
                                </a:rPr>
                                <m:t>𝑒</m:t>
                              </m:r>
                            </m:e>
                            <m:sup>
                              <m:r>
                                <a:rPr lang="en-US" altLang="zh-CN" i="1">
                                  <a:latin typeface="Cambria Math" panose="02040503050406030204" pitchFamily="18" charset="0"/>
                                  <a:cs typeface="+mn-ea"/>
                                  <a:sym typeface="+mn-lt"/>
                                </a:rPr>
                                <m:t>𝑥</m:t>
                              </m:r>
                            </m:sup>
                          </m:sSup>
                          <m:r>
                            <a:rPr lang="en-US" altLang="zh-CN" i="1">
                              <a:latin typeface="Cambria Math" panose="02040503050406030204" pitchFamily="18" charset="0"/>
                              <a:cs typeface="+mn-ea"/>
                              <a:sym typeface="+mn-lt"/>
                            </a:rPr>
                            <m:t>+</m:t>
                          </m:r>
                          <m:sSup>
                            <m:sSupPr>
                              <m:ctrlPr>
                                <a:rPr lang="en-US" altLang="zh-CN" i="1">
                                  <a:latin typeface="Cambria Math" panose="02040503050406030204" pitchFamily="18" charset="0"/>
                                  <a:cs typeface="+mn-ea"/>
                                  <a:sym typeface="+mn-lt"/>
                                </a:rPr>
                              </m:ctrlPr>
                            </m:sSupPr>
                            <m:e>
                              <m:r>
                                <a:rPr lang="en-US" altLang="zh-CN" i="1">
                                  <a:latin typeface="Cambria Math" panose="02040503050406030204" pitchFamily="18" charset="0"/>
                                  <a:cs typeface="+mn-ea"/>
                                  <a:sym typeface="+mn-lt"/>
                                </a:rPr>
                                <m:t>𝑒</m:t>
                              </m:r>
                            </m:e>
                            <m:sup>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𝑥</m:t>
                              </m:r>
                            </m:sup>
                          </m:sSup>
                        </m:den>
                      </m:f>
                    </m:oMath>
                  </m:oMathPara>
                </a14:m>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4294967295"/>
              </p:nvPr>
            </p:nvSpPr>
            <p:spPr>
              <a:xfrm>
                <a:off x="442912" y="1118485"/>
                <a:ext cx="11306175" cy="4679950"/>
              </a:xfrm>
              <a:blipFill rotWithShape="0">
                <a:blip r:embed="rId3"/>
                <a:stretch>
                  <a:fillRect/>
                </a:stretch>
              </a:blipFill>
            </p:spPr>
            <p:txBody>
              <a:bodyPr/>
              <a:lstStyle/>
              <a:p>
                <a:r>
                  <a:rPr lang="en-US">
                    <a:noFill/>
                  </a:rPr>
                  <a:t> </a:t>
                </a:r>
              </a:p>
            </p:txBody>
          </p:sp>
        </mc:Fallback>
      </mc:AlternateContent>
      <p:pic>
        <p:nvPicPr>
          <p:cNvPr id="13318" name="Picture 6" descr="http://www.programmersought.com/images/553/669e8f39482e29bd03eb00a6f8f6f08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9014" y="2270048"/>
            <a:ext cx="6056078" cy="39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74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Softsign</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4294967295"/>
              </p:nvPr>
            </p:nvSpPr>
            <p:spPr>
              <a:xfrm>
                <a:off x="885825" y="1243013"/>
                <a:ext cx="11306175" cy="4679950"/>
              </a:xfrm>
            </p:spPr>
            <p:txBody>
              <a:bodyPr wrap="square">
                <a:noAutofit/>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mn-ea"/>
                          <a:sym typeface="+mn-lt"/>
                        </a:rPr>
                        <m:t>𝑓</m:t>
                      </m:r>
                      <m:d>
                        <m:dPr>
                          <m:ctrlPr>
                            <a:rPr lang="en-US" altLang="zh-CN" b="0" i="1" smtClean="0">
                              <a:latin typeface="Cambria Math" panose="02040503050406030204" pitchFamily="18" charset="0"/>
                              <a:cs typeface="+mn-ea"/>
                              <a:sym typeface="+mn-lt"/>
                            </a:rPr>
                          </m:ctrlPr>
                        </m:dPr>
                        <m:e>
                          <m:r>
                            <a:rPr lang="en-US" altLang="zh-CN" b="0" i="1" smtClean="0">
                              <a:latin typeface="Cambria Math" panose="02040503050406030204" pitchFamily="18" charset="0"/>
                              <a:cs typeface="+mn-ea"/>
                              <a:sym typeface="+mn-lt"/>
                            </a:rPr>
                            <m:t>𝑥</m:t>
                          </m:r>
                        </m:e>
                      </m:d>
                      <m:r>
                        <a:rPr lang="en-US" altLang="zh-CN" b="0" i="1" smtClean="0">
                          <a:latin typeface="Cambria Math" panose="02040503050406030204" pitchFamily="18" charset="0"/>
                          <a:cs typeface="+mn-ea"/>
                          <a:sym typeface="+mn-lt"/>
                        </a:rPr>
                        <m:t>=</m:t>
                      </m:r>
                      <m:f>
                        <m:fPr>
                          <m:ctrlPr>
                            <a:rPr lang="en-US" altLang="zh-CN" b="0" i="1" smtClean="0">
                              <a:latin typeface="Cambria Math" panose="02040503050406030204" pitchFamily="18" charset="0"/>
                              <a:cs typeface="+mn-ea"/>
                              <a:sym typeface="+mn-lt"/>
                            </a:rPr>
                          </m:ctrlPr>
                        </m:fPr>
                        <m:num>
                          <m:r>
                            <a:rPr lang="en-US" altLang="zh-CN" b="0" i="1" smtClean="0">
                              <a:latin typeface="Cambria Math" panose="02040503050406030204" pitchFamily="18" charset="0"/>
                              <a:cs typeface="+mn-ea"/>
                              <a:sym typeface="+mn-lt"/>
                            </a:rPr>
                            <m:t>𝑥</m:t>
                          </m:r>
                        </m:num>
                        <m:den>
                          <m:d>
                            <m:dPr>
                              <m:begChr m:val="|"/>
                              <m:endChr m:val="|"/>
                              <m:ctrlPr>
                                <a:rPr lang="en-US" altLang="zh-CN" b="0" i="1" smtClean="0">
                                  <a:latin typeface="Cambria Math" panose="02040503050406030204" pitchFamily="18" charset="0"/>
                                  <a:cs typeface="+mn-ea"/>
                                  <a:sym typeface="+mn-lt"/>
                                </a:rPr>
                              </m:ctrlPr>
                            </m:dPr>
                            <m:e>
                              <m:r>
                                <a:rPr lang="en-US" altLang="zh-CN" b="0" i="1" smtClean="0">
                                  <a:latin typeface="Cambria Math" panose="02040503050406030204" pitchFamily="18" charset="0"/>
                                  <a:cs typeface="+mn-ea"/>
                                  <a:sym typeface="+mn-lt"/>
                                </a:rPr>
                                <m:t>𝑥</m:t>
                              </m:r>
                            </m:e>
                          </m:d>
                          <m:r>
                            <a:rPr lang="en-US" altLang="zh-CN" b="0" i="1" smtClean="0">
                              <a:latin typeface="Cambria Math" panose="02040503050406030204" pitchFamily="18" charset="0"/>
                              <a:cs typeface="+mn-ea"/>
                              <a:sym typeface="+mn-lt"/>
                            </a:rPr>
                            <m:t>+1</m:t>
                          </m:r>
                        </m:den>
                      </m:f>
                    </m:oMath>
                  </m:oMathPara>
                </a14:m>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4294967295"/>
              </p:nvPr>
            </p:nvSpPr>
            <p:spPr>
              <a:xfrm>
                <a:off x="885825" y="1243013"/>
                <a:ext cx="11306175" cy="4679950"/>
              </a:xfrm>
              <a:blipFill rotWithShape="0">
                <a:blip r:embed="rId3"/>
                <a:stretch>
                  <a:fillRect/>
                </a:stretch>
              </a:blipFill>
            </p:spPr>
            <p:txBody>
              <a:bodyPr/>
              <a:lstStyle/>
              <a:p>
                <a:r>
                  <a:rPr lang="en-US">
                    <a:noFill/>
                  </a:rPr>
                  <a:t> </a:t>
                </a:r>
              </a:p>
            </p:txBody>
          </p:sp>
        </mc:Fallback>
      </mc:AlternateContent>
      <p:pic>
        <p:nvPicPr>
          <p:cNvPr id="14338" name="Picture 2" descr="http://www.programmersought.com/images/85/e008478568d9df3d6b8a57fabf223e7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832" y="2341197"/>
            <a:ext cx="5890730" cy="377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30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b="1">
                <a:latin typeface="Huawei Sans" panose="020C0503030203020204" pitchFamily="34" charset="0"/>
                <a:cs typeface="+mn-ea"/>
                <a:sym typeface="+mn-lt"/>
              </a:rPr>
              <a:t>Deep Learning Summary</a:t>
            </a:r>
          </a:p>
          <a:p>
            <a:r>
              <a:rPr lang="en-US">
                <a:solidFill>
                  <a:schemeClr val="bg1">
                    <a:lumMod val="50000"/>
                  </a:schemeClr>
                </a:solidFill>
                <a:latin typeface="Huawei Sans" panose="020C0503030203020204" pitchFamily="34" charset="0"/>
                <a:cs typeface="+mn-ea"/>
                <a:sym typeface="+mn-lt"/>
              </a:rPr>
              <a:t>Training Rules</a:t>
            </a:r>
          </a:p>
          <a:p>
            <a:r>
              <a:rPr lang="en-US">
                <a:solidFill>
                  <a:schemeClr val="bg1">
                    <a:lumMod val="50000"/>
                  </a:schemeClr>
                </a:solidFill>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a:solidFill>
                  <a:schemeClr val="bg1">
                    <a:lumMod val="50000"/>
                  </a:schemeClr>
                </a:solidFill>
                <a:latin typeface="Huawei Sans" panose="020C0503030203020204" pitchFamily="34" charset="0"/>
                <a:cs typeface="+mn-ea"/>
                <a:sym typeface="+mn-lt"/>
              </a:rPr>
              <a:t>Optimizer</a:t>
            </a:r>
          </a:p>
          <a:p>
            <a:r>
              <a:rPr lang="en-US">
                <a:solidFill>
                  <a:schemeClr val="bg1">
                    <a:lumMod val="50000"/>
                  </a:schemeClr>
                </a:solidFill>
                <a:latin typeface="Huawei Sans" panose="020C0503030203020204" pitchFamily="34" charset="0"/>
                <a:cs typeface="+mn-ea"/>
                <a:sym typeface="+mn-lt"/>
              </a:rPr>
              <a:t>Types of Neural Networks</a:t>
            </a:r>
          </a:p>
          <a:p>
            <a:r>
              <a:rPr lang="en-US">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328276690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rPr>
              <a:t>Rectified Linear Unit (ReLU)</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4294967295"/>
              </p:nvPr>
            </p:nvSpPr>
            <p:spPr>
              <a:xfrm>
                <a:off x="885825" y="1243013"/>
                <a:ext cx="11306175" cy="4679950"/>
              </a:xfrm>
            </p:spPr>
            <p:txBody>
              <a:bodyPr wrap="square">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mn-ea"/>
                          <a:sym typeface="+mn-lt"/>
                        </a:rPr>
                        <m:t>𝑦</m:t>
                      </m:r>
                      <m:r>
                        <a:rPr lang="en-US" altLang="zh-CN" i="1">
                          <a:latin typeface="Cambria Math" panose="02040503050406030204" pitchFamily="18" charset="0"/>
                          <a:cs typeface="+mn-ea"/>
                          <a:sym typeface="+mn-lt"/>
                        </a:rPr>
                        <m:t>=</m:t>
                      </m:r>
                      <m:d>
                        <m:dPr>
                          <m:begChr m:val="{"/>
                          <m:endChr m:val=""/>
                          <m:ctrlPr>
                            <a:rPr lang="en-US" altLang="zh-CN" i="1">
                              <a:latin typeface="Cambria Math" panose="02040503050406030204" pitchFamily="18" charset="0"/>
                              <a:cs typeface="+mn-ea"/>
                              <a:sym typeface="+mn-lt"/>
                            </a:rPr>
                          </m:ctrlPr>
                        </m:dPr>
                        <m:e>
                          <m:eqArr>
                            <m:eqArrPr>
                              <m:ctrlPr>
                                <a:rPr lang="en-US" altLang="zh-CN" i="1">
                                  <a:latin typeface="Cambria Math" panose="02040503050406030204" pitchFamily="18" charset="0"/>
                                  <a:cs typeface="+mn-ea"/>
                                  <a:sym typeface="+mn-lt"/>
                                </a:rPr>
                              </m:ctrlPr>
                            </m:eqArrPr>
                            <m:e>
                              <m:m>
                                <m:mPr>
                                  <m:mcs>
                                    <m:mc>
                                      <m:mcPr>
                                        <m:count m:val="2"/>
                                        <m:mcJc m:val="center"/>
                                      </m:mcPr>
                                    </m:mc>
                                  </m:mcs>
                                  <m:ctrlPr>
                                    <a:rPr lang="en-US" altLang="zh-CN" i="1">
                                      <a:latin typeface="Cambria Math" panose="02040503050406030204" pitchFamily="18" charset="0"/>
                                      <a:cs typeface="+mn-ea"/>
                                      <a:sym typeface="+mn-lt"/>
                                    </a:rPr>
                                  </m:ctrlPr>
                                </m:mPr>
                                <m:mr>
                                  <m:e>
                                    <m:r>
                                      <m:rPr>
                                        <m:brk m:alnAt="7"/>
                                      </m:rPr>
                                      <a:rPr lang="en-US" altLang="zh-CN" i="1">
                                        <a:latin typeface="Cambria Math" panose="02040503050406030204" pitchFamily="18" charset="0"/>
                                        <a:cs typeface="+mn-ea"/>
                                        <a:sym typeface="+mn-lt"/>
                                      </a:rPr>
                                      <m:t>𝑥</m:t>
                                    </m:r>
                                    <m:r>
                                      <a:rPr lang="en-US" altLang="zh-CN" i="1">
                                        <a:latin typeface="Cambria Math" panose="02040503050406030204" pitchFamily="18" charset="0"/>
                                        <a:cs typeface="+mn-ea"/>
                                        <a:sym typeface="+mn-lt"/>
                                      </a:rPr>
                                      <m:t>,</m:t>
                                    </m:r>
                                  </m:e>
                                  <m:e>
                                    <m:r>
                                      <a:rPr lang="en-US" altLang="zh-CN" i="1">
                                        <a:latin typeface="Cambria Math" panose="02040503050406030204" pitchFamily="18" charset="0"/>
                                        <a:cs typeface="+mn-ea"/>
                                        <a:sym typeface="+mn-lt"/>
                                      </a:rPr>
                                      <m:t>𝑥</m:t>
                                    </m:r>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0</m:t>
                                    </m:r>
                                  </m:e>
                                </m:mr>
                              </m:m>
                            </m:e>
                            <m:e>
                              <m:m>
                                <m:mPr>
                                  <m:mcs>
                                    <m:mc>
                                      <m:mcPr>
                                        <m:count m:val="2"/>
                                        <m:mcJc m:val="center"/>
                                      </m:mcPr>
                                    </m:mc>
                                  </m:mcs>
                                  <m:ctrlPr>
                                    <a:rPr lang="en-US" altLang="zh-CN" i="1">
                                      <a:latin typeface="Cambria Math" panose="02040503050406030204" pitchFamily="18" charset="0"/>
                                      <a:cs typeface="+mn-ea"/>
                                      <a:sym typeface="+mn-lt"/>
                                    </a:rPr>
                                  </m:ctrlPr>
                                </m:mPr>
                                <m:mr>
                                  <m:e>
                                    <m:r>
                                      <m:rPr>
                                        <m:brk m:alnAt="7"/>
                                      </m:rPr>
                                      <a:rPr lang="en-US" altLang="zh-CN" i="1">
                                        <a:latin typeface="Cambria Math" panose="02040503050406030204" pitchFamily="18" charset="0"/>
                                        <a:cs typeface="+mn-ea"/>
                                        <a:sym typeface="+mn-lt"/>
                                      </a:rPr>
                                      <m:t>0</m:t>
                                    </m:r>
                                    <m:r>
                                      <a:rPr lang="en-US" altLang="zh-CN" i="1">
                                        <a:latin typeface="Cambria Math" panose="02040503050406030204" pitchFamily="18" charset="0"/>
                                        <a:cs typeface="+mn-ea"/>
                                        <a:sym typeface="+mn-lt"/>
                                      </a:rPr>
                                      <m:t>,</m:t>
                                    </m:r>
                                  </m:e>
                                  <m:e>
                                    <m:r>
                                      <a:rPr lang="en-US" altLang="zh-CN" i="1">
                                        <a:latin typeface="Cambria Math" panose="02040503050406030204" pitchFamily="18" charset="0"/>
                                        <a:cs typeface="+mn-ea"/>
                                        <a:sym typeface="+mn-lt"/>
                                      </a:rPr>
                                      <m:t>𝑥</m:t>
                                    </m:r>
                                    <m:r>
                                      <a:rPr lang="en-US" altLang="zh-CN" i="1">
                                        <a:latin typeface="Cambria Math" panose="02040503050406030204" pitchFamily="18" charset="0"/>
                                        <a:cs typeface="+mn-ea"/>
                                        <a:sym typeface="+mn-lt"/>
                                      </a:rPr>
                                      <m:t>&lt;</m:t>
                                    </m:r>
                                    <m:r>
                                      <a:rPr lang="en-US" altLang="zh-CN" i="1">
                                        <a:latin typeface="Cambria Math" panose="02040503050406030204" pitchFamily="18" charset="0"/>
                                        <a:cs typeface="+mn-ea"/>
                                        <a:sym typeface="+mn-lt"/>
                                      </a:rPr>
                                      <m:t>0</m:t>
                                    </m:r>
                                  </m:e>
                                </m:mr>
                              </m:m>
                            </m:e>
                          </m:eqArr>
                        </m:e>
                      </m:d>
                    </m:oMath>
                  </m:oMathPara>
                </a14:m>
                <a:endParaRPr/>
              </a:p>
              <a:p>
                <a:endParaRPr lang="en-US" dirty="0">
                  <a:latin typeface="Huawei Sans" panose="020C0503030203020204" pitchFamily="34" charset="0"/>
                  <a:cs typeface="+mn-ea"/>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4294967295"/>
              </p:nvPr>
            </p:nvSpPr>
            <p:spPr>
              <a:xfrm>
                <a:off x="885825" y="1243013"/>
                <a:ext cx="11306175" cy="4679950"/>
              </a:xfrm>
              <a:blipFill rotWithShape="0">
                <a:blip r:embed="rId3"/>
                <a:stretch>
                  <a:fillRect/>
                </a:stretch>
              </a:blipFill>
            </p:spPr>
            <p:txBody>
              <a:bodyPr/>
              <a:lstStyle/>
              <a:p>
                <a:r>
                  <a:rPr lang="en-US">
                    <a:noFill/>
                  </a:rPr>
                  <a:t> </a:t>
                </a:r>
              </a:p>
            </p:txBody>
          </p:sp>
        </mc:Fallback>
      </mc:AlternateContent>
      <p:pic>
        <p:nvPicPr>
          <p:cNvPr id="15362" name="Picture 2" descr="http://www.programmersought.com/images/463/4929fb490b35d45e67e68bcd1a25956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6501" y="2259495"/>
            <a:ext cx="5959398" cy="385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1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Softplus</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4294967295"/>
              </p:nvPr>
            </p:nvSpPr>
            <p:spPr>
              <a:xfrm>
                <a:off x="885825" y="1243013"/>
                <a:ext cx="11306175" cy="4679950"/>
              </a:xfrm>
            </p:spPr>
            <p:txBody>
              <a:bodyPr wrap="square">
                <a:noAutofit/>
              </a:bodyPr>
              <a:lstStyle/>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mn-ea"/>
                          <a:sym typeface="+mn-lt"/>
                        </a:rPr>
                        <m:t>𝑓</m:t>
                      </m:r>
                      <m:d>
                        <m:dPr>
                          <m:ctrlPr>
                            <a:rPr lang="en-US" altLang="zh-CN" i="1">
                              <a:latin typeface="Cambria Math" panose="02040503050406030204" pitchFamily="18" charset="0"/>
                              <a:cs typeface="+mn-ea"/>
                              <a:sym typeface="+mn-lt"/>
                            </a:rPr>
                          </m:ctrlPr>
                        </m:dPr>
                        <m:e>
                          <m:r>
                            <a:rPr lang="en-US" altLang="zh-CN" i="1">
                              <a:latin typeface="Cambria Math" panose="02040503050406030204" pitchFamily="18" charset="0"/>
                              <a:cs typeface="+mn-ea"/>
                              <a:sym typeface="+mn-lt"/>
                            </a:rPr>
                            <m:t>𝑥</m:t>
                          </m:r>
                        </m:e>
                      </m:d>
                      <m:r>
                        <a:rPr lang="en-US" altLang="zh-CN" i="1">
                          <a:latin typeface="Cambria Math" panose="02040503050406030204" pitchFamily="18" charset="0"/>
                          <a:cs typeface="+mn-ea"/>
                          <a:sym typeface="+mn-lt"/>
                        </a:rPr>
                        <m:t>=</m:t>
                      </m:r>
                      <m:func>
                        <m:funcPr>
                          <m:ctrlPr>
                            <a:rPr lang="en-US" altLang="zh-CN" i="1">
                              <a:latin typeface="Cambria Math" panose="02040503050406030204" pitchFamily="18" charset="0"/>
                              <a:cs typeface="+mn-ea"/>
                              <a:sym typeface="+mn-lt"/>
                            </a:rPr>
                          </m:ctrlPr>
                        </m:funcPr>
                        <m:fName>
                          <m:r>
                            <m:rPr>
                              <m:sty m:val="p"/>
                            </m:rPr>
                            <a:rPr lang="en-US" altLang="zh-CN">
                              <a:latin typeface="Cambria Math" panose="02040503050406030204" pitchFamily="18" charset="0"/>
                              <a:cs typeface="+mn-ea"/>
                              <a:sym typeface="+mn-lt"/>
                            </a:rPr>
                            <m:t>ln</m:t>
                          </m:r>
                        </m:fName>
                        <m:e>
                          <m:d>
                            <m:dPr>
                              <m:ctrlPr>
                                <a:rPr lang="en-US" altLang="zh-CN" i="1">
                                  <a:latin typeface="Cambria Math" panose="02040503050406030204" pitchFamily="18" charset="0"/>
                                  <a:cs typeface="+mn-ea"/>
                                  <a:sym typeface="+mn-lt"/>
                                </a:rPr>
                              </m:ctrlPr>
                            </m:dPr>
                            <m:e>
                              <m:sSup>
                                <m:sSupPr>
                                  <m:ctrlPr>
                                    <a:rPr lang="en-US" altLang="zh-CN" i="1">
                                      <a:latin typeface="Cambria Math" panose="02040503050406030204" pitchFamily="18" charset="0"/>
                                      <a:cs typeface="+mn-ea"/>
                                      <a:sym typeface="+mn-lt"/>
                                    </a:rPr>
                                  </m:ctrlPr>
                                </m:sSupPr>
                                <m:e>
                                  <m:r>
                                    <a:rPr lang="en-US" altLang="zh-CN" i="1">
                                      <a:latin typeface="Cambria Math" panose="02040503050406030204" pitchFamily="18" charset="0"/>
                                      <a:cs typeface="+mn-ea"/>
                                      <a:sym typeface="+mn-lt"/>
                                    </a:rPr>
                                    <m:t>𝑒</m:t>
                                  </m:r>
                                </m:e>
                                <m:sup>
                                  <m:r>
                                    <a:rPr lang="en-US" altLang="zh-CN" i="1">
                                      <a:latin typeface="Cambria Math" panose="02040503050406030204" pitchFamily="18" charset="0"/>
                                      <a:cs typeface="+mn-ea"/>
                                      <a:sym typeface="+mn-lt"/>
                                    </a:rPr>
                                    <m:t>𝑥</m:t>
                                  </m:r>
                                </m:sup>
                              </m:sSup>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1</m:t>
                              </m:r>
                            </m:e>
                          </m:d>
                        </m:e>
                      </m:func>
                    </m:oMath>
                  </m:oMathPara>
                </a14:m>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4294967295"/>
              </p:nvPr>
            </p:nvSpPr>
            <p:spPr>
              <a:xfrm>
                <a:off x="885825" y="1243013"/>
                <a:ext cx="11306175" cy="4679950"/>
              </a:xfrm>
              <a:blipFill rotWithShape="0">
                <a:blip r:embed="rId3"/>
                <a:stretch>
                  <a:fillRect/>
                </a:stretch>
              </a:blipFill>
            </p:spPr>
            <p:txBody>
              <a:bodyPr/>
              <a:lstStyle/>
              <a:p>
                <a:r>
                  <a:rPr lang="en-US">
                    <a:noFill/>
                  </a:rPr>
                  <a:t> </a:t>
                </a:r>
              </a:p>
            </p:txBody>
          </p:sp>
        </mc:Fallback>
      </mc:AlternateContent>
      <p:pic>
        <p:nvPicPr>
          <p:cNvPr id="16386" name="Picture 2" descr="http://www.programmersought.com/images/596/fbfc899c9cba165570d3631bb3fc28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7303" y="2100564"/>
            <a:ext cx="6162575" cy="401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8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Softmax</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dirty="0" err="1">
                    <a:sym typeface="+mn-lt"/>
                  </a:rPr>
                  <a:t>Softmax</a:t>
                </a:r>
                <a:r>
                  <a:rPr lang="en-US" dirty="0">
                    <a:sym typeface="+mn-lt"/>
                  </a:rPr>
                  <a:t> function:</a:t>
                </a:r>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sym typeface="+mn-lt"/>
                            </a:rPr>
                          </m:ctrlPr>
                        </m:sSubPr>
                        <m:e>
                          <m:r>
                            <m:rPr>
                              <m:sty m:val="p"/>
                            </m:rPr>
                            <a:rPr lang="el-GR" altLang="zh-CN" dirty="0">
                              <a:latin typeface="Cambria Math" panose="02040503050406030204" pitchFamily="18" charset="0"/>
                              <a:sym typeface="+mn-lt"/>
                            </a:rPr>
                            <m:t>σ</m:t>
                          </m:r>
                          <m:r>
                            <a:rPr lang="en-US" altLang="zh-CN" dirty="0">
                              <a:latin typeface="Cambria Math" panose="02040503050406030204" pitchFamily="18" charset="0"/>
                              <a:sym typeface="+mn-lt"/>
                            </a:rPr>
                            <m:t>(</m:t>
                          </m:r>
                          <m:r>
                            <m:rPr>
                              <m:sty m:val="p"/>
                            </m:rPr>
                            <a:rPr lang="en-US" altLang="zh-CN" dirty="0">
                              <a:latin typeface="Cambria Math" panose="02040503050406030204" pitchFamily="18" charset="0"/>
                              <a:sym typeface="+mn-lt"/>
                            </a:rPr>
                            <m:t>z</m:t>
                          </m:r>
                          <m:r>
                            <a:rPr lang="en-US" altLang="zh-CN" dirty="0">
                              <a:latin typeface="Cambria Math" panose="02040503050406030204" pitchFamily="18" charset="0"/>
                              <a:sym typeface="+mn-lt"/>
                            </a:rPr>
                            <m:t>)</m:t>
                          </m:r>
                        </m:e>
                        <m:sub>
                          <m:r>
                            <a:rPr lang="en-US" altLang="zh-CN" dirty="0" smtClean="0">
                              <a:latin typeface="Cambria Math" panose="02040503050406030204" pitchFamily="18" charset="0"/>
                              <a:sym typeface="+mn-lt"/>
                            </a:rPr>
                            <m:t>𝑗</m:t>
                          </m:r>
                        </m:sub>
                      </m:sSub>
                      <m:r>
                        <a:rPr lang="en-US" altLang="zh-CN" dirty="0" smtClean="0">
                          <a:latin typeface="Cambria Math" panose="02040503050406030204" pitchFamily="18" charset="0"/>
                          <a:sym typeface="+mn-lt"/>
                        </a:rPr>
                        <m:t>=</m:t>
                      </m:r>
                      <m:f>
                        <m:fPr>
                          <m:ctrlPr>
                            <a:rPr lang="en-US" altLang="zh-CN" i="1" dirty="0" smtClean="0">
                              <a:latin typeface="Cambria Math" panose="02040503050406030204" pitchFamily="18" charset="0"/>
                              <a:sym typeface="+mn-lt"/>
                            </a:rPr>
                          </m:ctrlPr>
                        </m:fPr>
                        <m:num>
                          <m:sSup>
                            <m:sSupPr>
                              <m:ctrlPr>
                                <a:rPr lang="en-US" altLang="zh-CN" i="1" dirty="0" smtClean="0">
                                  <a:latin typeface="Cambria Math" panose="02040503050406030204" pitchFamily="18" charset="0"/>
                                  <a:sym typeface="+mn-lt"/>
                                </a:rPr>
                              </m:ctrlPr>
                            </m:sSupPr>
                            <m:e>
                              <m:r>
                                <a:rPr lang="en-US" altLang="zh-CN" dirty="0" smtClean="0">
                                  <a:latin typeface="Cambria Math" panose="02040503050406030204" pitchFamily="18" charset="0"/>
                                  <a:sym typeface="+mn-lt"/>
                                </a:rPr>
                                <m:t>𝑒</m:t>
                              </m:r>
                            </m:e>
                            <m:sup>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𝑧</m:t>
                                  </m:r>
                                </m:e>
                                <m:sub>
                                  <m:r>
                                    <a:rPr lang="en-US" altLang="zh-CN" dirty="0">
                                      <a:latin typeface="Cambria Math" panose="02040503050406030204" pitchFamily="18" charset="0"/>
                                      <a:sym typeface="+mn-lt"/>
                                    </a:rPr>
                                    <m:t>𝑗</m:t>
                                  </m:r>
                                </m:sub>
                              </m:sSub>
                            </m:sup>
                          </m:sSup>
                        </m:num>
                        <m:den>
                          <m:nary>
                            <m:naryPr>
                              <m:chr m:val="∑"/>
                              <m:supHide m:val="on"/>
                              <m:ctrlPr>
                                <a:rPr lang="en-US" altLang="zh-CN" i="1" dirty="0" smtClean="0">
                                  <a:latin typeface="Cambria Math" panose="02040503050406030204" pitchFamily="18" charset="0"/>
                                  <a:sym typeface="+mn-lt"/>
                                </a:rPr>
                              </m:ctrlPr>
                            </m:naryPr>
                            <m:sub>
                              <m:r>
                                <m:rPr>
                                  <m:brk m:alnAt="7"/>
                                </m:rPr>
                                <a:rPr lang="en-US" altLang="zh-CN" dirty="0" smtClean="0">
                                  <a:latin typeface="Cambria Math" panose="02040503050406030204" pitchFamily="18" charset="0"/>
                                  <a:sym typeface="+mn-lt"/>
                                </a:rPr>
                                <m:t>𝑘</m:t>
                              </m:r>
                            </m:sub>
                            <m:sup/>
                            <m:e>
                              <m:sSup>
                                <m:sSupPr>
                                  <m:ctrlPr>
                                    <a:rPr lang="en-US" altLang="zh-CN" i="1" dirty="0">
                                      <a:latin typeface="Cambria Math" panose="02040503050406030204" pitchFamily="18" charset="0"/>
                                      <a:sym typeface="+mn-lt"/>
                                    </a:rPr>
                                  </m:ctrlPr>
                                </m:sSupPr>
                                <m:e>
                                  <m:r>
                                    <a:rPr lang="en-US" altLang="zh-CN" dirty="0">
                                      <a:latin typeface="Cambria Math" panose="02040503050406030204" pitchFamily="18" charset="0"/>
                                      <a:sym typeface="+mn-lt"/>
                                    </a:rPr>
                                    <m:t>𝑒</m:t>
                                  </m:r>
                                </m:e>
                                <m:sup>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𝑧</m:t>
                                      </m:r>
                                    </m:e>
                                    <m:sub>
                                      <m:r>
                                        <a:rPr lang="en-US" altLang="zh-CN" dirty="0" smtClean="0">
                                          <a:latin typeface="Cambria Math" panose="02040503050406030204" pitchFamily="18" charset="0"/>
                                          <a:sym typeface="+mn-lt"/>
                                        </a:rPr>
                                        <m:t>𝑘</m:t>
                                      </m:r>
                                    </m:sub>
                                  </m:sSub>
                                </m:sup>
                              </m:sSup>
                            </m:e>
                          </m:nary>
                        </m:den>
                      </m:f>
                    </m:oMath>
                  </m:oMathPara>
                </a14:m>
                <a:endParaRPr lang="en-US" dirty="0">
                  <a:sym typeface="+mn-lt"/>
                </a:endParaRPr>
              </a:p>
              <a:p>
                <a:r>
                  <a:rPr lang="en-US" dirty="0">
                    <a:sym typeface="+mn-lt"/>
                  </a:rPr>
                  <a:t>The </a:t>
                </a:r>
                <a:r>
                  <a:rPr lang="en-US" dirty="0" err="1">
                    <a:sym typeface="+mn-lt"/>
                  </a:rPr>
                  <a:t>Softmax</a:t>
                </a:r>
                <a:r>
                  <a:rPr lang="en-US" dirty="0">
                    <a:sym typeface="+mn-lt"/>
                  </a:rPr>
                  <a:t> function is used to map a K-dimensional vector of arbitrary real values to another K-dimensional vector of real values, where each vector element is in the interval (0, 1). All the elements add up to 1.</a:t>
                </a:r>
              </a:p>
              <a:p>
                <a:r>
                  <a:rPr lang="en-US" dirty="0">
                    <a:sym typeface="+mn-lt"/>
                  </a:rPr>
                  <a:t>The </a:t>
                </a:r>
                <a:r>
                  <a:rPr lang="en-US" dirty="0" err="1">
                    <a:sym typeface="+mn-lt"/>
                  </a:rPr>
                  <a:t>Softmax</a:t>
                </a:r>
                <a:r>
                  <a:rPr lang="en-US" dirty="0">
                    <a:sym typeface="+mn-lt"/>
                  </a:rPr>
                  <a:t> function is often used as the output layer of a multiclass classification task.</a:t>
                </a:r>
              </a:p>
              <a:p>
                <a:endParaRPr lang="en-US"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2377374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dirty="0">
                <a:solidFill>
                  <a:schemeClr val="bg1">
                    <a:lumMod val="50000"/>
                  </a:schemeClr>
                </a:solidFill>
                <a:latin typeface="Huawei Sans" panose="020C0503030203020204" pitchFamily="34" charset="0"/>
                <a:cs typeface="+mn-ea"/>
                <a:sym typeface="+mn-lt"/>
              </a:rPr>
              <a:t>Deep Learning Summary</a:t>
            </a:r>
          </a:p>
          <a:p>
            <a:r>
              <a:rPr lang="en-US" dirty="0">
                <a:solidFill>
                  <a:schemeClr val="bg1">
                    <a:lumMod val="50000"/>
                  </a:schemeClr>
                </a:solidFill>
                <a:latin typeface="Huawei Sans" panose="020C0503030203020204" pitchFamily="34" charset="0"/>
                <a:cs typeface="+mn-ea"/>
                <a:sym typeface="+mn-lt"/>
              </a:rPr>
              <a:t>Training Rules</a:t>
            </a:r>
          </a:p>
          <a:p>
            <a:r>
              <a:rPr lang="en-US" dirty="0">
                <a:solidFill>
                  <a:schemeClr val="bg1">
                    <a:lumMod val="50000"/>
                  </a:schemeClr>
                </a:solidFill>
                <a:latin typeface="Huawei Sans" panose="020C0503030203020204" pitchFamily="34" charset="0"/>
                <a:cs typeface="+mn-ea"/>
                <a:sym typeface="+mn-lt"/>
              </a:rPr>
              <a:t>Activation Function</a:t>
            </a:r>
          </a:p>
          <a:p>
            <a:r>
              <a:rPr lang="en-US" b="1" dirty="0">
                <a:latin typeface="Huawei Sans" panose="020C0503030203020204" pitchFamily="34" charset="0"/>
                <a:cs typeface="+mn-ea"/>
                <a:sym typeface="+mn-lt"/>
              </a:rPr>
              <a:t>Normalizer</a:t>
            </a:r>
          </a:p>
          <a:p>
            <a:r>
              <a:rPr lang="en-US" dirty="0">
                <a:solidFill>
                  <a:schemeClr val="bg1">
                    <a:lumMod val="50000"/>
                  </a:schemeClr>
                </a:solidFill>
                <a:latin typeface="Huawei Sans" panose="020C0503030203020204" pitchFamily="34" charset="0"/>
                <a:cs typeface="+mn-ea"/>
                <a:sym typeface="+mn-lt"/>
              </a:rPr>
              <a:t>Optimizer</a:t>
            </a:r>
          </a:p>
          <a:p>
            <a:r>
              <a:rPr lang="en-US" dirty="0">
                <a:solidFill>
                  <a:schemeClr val="bg1">
                    <a:lumMod val="50000"/>
                  </a:schemeClr>
                </a:solidFill>
                <a:latin typeface="Huawei Sans" panose="020C0503030203020204" pitchFamily="34" charset="0"/>
                <a:cs typeface="+mn-ea"/>
                <a:sym typeface="+mn-lt"/>
              </a:rPr>
              <a:t>Types of Neural Networks</a:t>
            </a:r>
          </a:p>
          <a:p>
            <a:r>
              <a:rPr lang="en-US" dirty="0">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20693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sym typeface="+mn-lt"/>
              </a:rPr>
              <a:t>Normalizer</a:t>
            </a:r>
            <a:endParaRPr lang="en-US" dirty="0">
              <a:sym typeface="+mn-lt"/>
            </a:endParaRPr>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r>
                  <a:rPr lang="en-US" dirty="0">
                    <a:sym typeface="+mn-lt"/>
                  </a:rPr>
                  <a:t>Regularization is </a:t>
                </a:r>
                <a:r>
                  <a:rPr lang="en-US" dirty="0"/>
                  <a:t>an </a:t>
                </a:r>
                <a:r>
                  <a:rPr lang="en-US" dirty="0">
                    <a:sym typeface="+mn-lt"/>
                  </a:rPr>
                  <a:t>important and effective technology to reduce generalization errors in machine learning. It is especially useful for deep learning models that tend to be over-fit due to a large number of parameters. Therefore, researchers have proposed many effective technologies to prevent over-fitting, including:</a:t>
                </a:r>
              </a:p>
              <a:p>
                <a:pPr lvl="1"/>
                <a:r>
                  <a:rPr lang="en-US" dirty="0"/>
                  <a:t>Adding constraints to parameters, such as </a:t>
                </a:r>
                <a14:m>
                  <m:oMath xmlns:m="http://schemas.openxmlformats.org/officeDocument/2006/math">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𝐿</m:t>
                        </m:r>
                      </m:e>
                      <m:sub>
                        <m:r>
                          <a:rPr lang="en-US" altLang="zh-CN" smtClean="0">
                            <a:latin typeface="Cambria Math" panose="02040503050406030204" pitchFamily="18" charset="0"/>
                            <a:sym typeface="+mn-lt"/>
                          </a:rPr>
                          <m:t>1</m:t>
                        </m:r>
                      </m:sub>
                    </m:sSub>
                  </m:oMath>
                </a14:m>
                <a:r>
                  <a:rPr lang="en-US" dirty="0"/>
                  <a:t> and </a:t>
                </a:r>
                <a14:m>
                  <m:oMath xmlns:m="http://schemas.openxmlformats.org/officeDocument/2006/math">
                    <m:sSub>
                      <m:sSubPr>
                        <m:ctrlPr>
                          <a:rPr lang="en-US" altLang="zh-CN" i="1" dirty="0" smtClean="0">
                            <a:latin typeface="Cambria Math" panose="02040503050406030204" pitchFamily="18" charset="0"/>
                            <a:sym typeface="+mn-lt"/>
                          </a:rPr>
                        </m:ctrlPr>
                      </m:sSubPr>
                      <m:e>
                        <m:r>
                          <a:rPr lang="en-US" altLang="zh-CN" dirty="0" smtClean="0">
                            <a:latin typeface="Cambria Math" panose="02040503050406030204" pitchFamily="18" charset="0"/>
                            <a:sym typeface="+mn-lt"/>
                          </a:rPr>
                          <m:t>𝐿</m:t>
                        </m:r>
                      </m:e>
                      <m:sub>
                        <m:r>
                          <a:rPr lang="en-US" altLang="zh-CN" dirty="0" smtClean="0">
                            <a:latin typeface="Cambria Math" panose="02040503050406030204" pitchFamily="18" charset="0"/>
                            <a:sym typeface="+mn-lt"/>
                          </a:rPr>
                          <m:t>2</m:t>
                        </m:r>
                      </m:sub>
                    </m:sSub>
                  </m:oMath>
                </a14:m>
                <a:r>
                  <a:rPr lang="en-US" dirty="0"/>
                  <a:t> norms</a:t>
                </a:r>
              </a:p>
              <a:p>
                <a:pPr lvl="1"/>
                <a:r>
                  <a:rPr lang="en-US" dirty="0"/>
                  <a:t>Expanding the training set, such as adding noise and transforming data</a:t>
                </a:r>
              </a:p>
              <a:p>
                <a:pPr lvl="1"/>
                <a:r>
                  <a:rPr lang="en-US" dirty="0"/>
                  <a:t>Dropout</a:t>
                </a:r>
              </a:p>
              <a:p>
                <a:pPr lvl="1"/>
                <a:r>
                  <a:rPr lang="en-US" dirty="0"/>
                  <a:t>Early stopping</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3506957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Penalty Parameters</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dirty="0"/>
                  <a:t>Many regularization methods restrict the learning capability of models by adding a penalty parameter </a:t>
                </a:r>
                <a14:m>
                  <m:oMath xmlns:m="http://schemas.openxmlformats.org/officeDocument/2006/math">
                    <m:r>
                      <m:rPr>
                        <m:sty m:val="p"/>
                      </m:rPr>
                      <a:rPr lang="el-GR" altLang="zh-CN" smtClean="0">
                        <a:latin typeface="Cambria Math" panose="02040503050406030204" pitchFamily="18" charset="0"/>
                        <a:sym typeface="+mn-lt"/>
                      </a:rPr>
                      <m:t>Ω</m:t>
                    </m:r>
                    <m:r>
                      <a:rPr lang="en-US" altLang="zh-CN" smtClean="0">
                        <a:latin typeface="Cambria Math" panose="02040503050406030204" pitchFamily="18" charset="0"/>
                        <a:sym typeface="+mn-lt"/>
                      </a:rPr>
                      <m:t>(</m:t>
                    </m:r>
                    <m:r>
                      <a:rPr lang="zh-CN" altLang="en-US" smtClean="0">
                        <a:latin typeface="Cambria Math" panose="02040503050406030204" pitchFamily="18" charset="0"/>
                        <a:sym typeface="+mn-lt"/>
                      </a:rPr>
                      <m:t>𝜃</m:t>
                    </m:r>
                    <m:r>
                      <a:rPr lang="en-US" altLang="zh-CN" smtClean="0">
                        <a:latin typeface="Cambria Math" panose="02040503050406030204" pitchFamily="18" charset="0"/>
                        <a:sym typeface="+mn-lt"/>
                      </a:rPr>
                      <m:t>)</m:t>
                    </m:r>
                  </m:oMath>
                </a14:m>
                <a:r>
                  <a:rPr lang="en-US" dirty="0"/>
                  <a:t> to the objective function </a:t>
                </a:r>
                <a14:m>
                  <m:oMath xmlns:m="http://schemas.openxmlformats.org/officeDocument/2006/math">
                    <m:r>
                      <a:rPr lang="en-US" altLang="zh-CN" dirty="0" smtClean="0">
                        <a:latin typeface="Cambria Math" panose="02040503050406030204" pitchFamily="18" charset="0"/>
                        <a:sym typeface="+mn-lt"/>
                      </a:rPr>
                      <m:t>𝐽</m:t>
                    </m:r>
                  </m:oMath>
                </a14:m>
                <a:r>
                  <a:rPr lang="en-US" dirty="0"/>
                  <a:t>. Assume that the target function after regularization is </a:t>
                </a:r>
                <a14:m>
                  <m:oMath xmlns:m="http://schemas.openxmlformats.org/officeDocument/2006/math">
                    <m:acc>
                      <m:accPr>
                        <m:chr m:val="̃"/>
                        <m:ctrlPr>
                          <a:rPr lang="zh-CN" altLang="en-US" i="1" smtClean="0">
                            <a:latin typeface="Cambria Math" panose="02040503050406030204" pitchFamily="18" charset="0"/>
                            <a:sym typeface="+mn-lt"/>
                          </a:rPr>
                        </m:ctrlPr>
                      </m:accPr>
                      <m:e>
                        <m:r>
                          <a:rPr lang="en-US" altLang="zh-CN" smtClean="0">
                            <a:latin typeface="Cambria Math" panose="02040503050406030204" pitchFamily="18" charset="0"/>
                            <a:sym typeface="+mn-lt"/>
                          </a:rPr>
                          <m:t>𝐽</m:t>
                        </m:r>
                      </m:e>
                    </m:acc>
                  </m:oMath>
                </a14:m>
                <a:r>
                  <a:rPr lang="en-US" dirty="0"/>
                  <a:t>.</a:t>
                </a:r>
              </a:p>
              <a:p>
                <a:pPr marL="0" indent="0" algn="ctr">
                  <a:buNone/>
                </a:pPr>
                <a14:m>
                  <m:oMath xmlns:m="http://schemas.openxmlformats.org/officeDocument/2006/math">
                    <m:acc>
                      <m:accPr>
                        <m:chr m:val="̃"/>
                        <m:ctrlPr>
                          <a:rPr lang="en-US" i="1" smtClean="0">
                            <a:latin typeface="Cambria Math" panose="02040503050406030204" pitchFamily="18" charset="0"/>
                            <a:sym typeface="+mn-lt"/>
                          </a:rPr>
                        </m:ctrlPr>
                      </m:accPr>
                      <m:e>
                        <m:r>
                          <a:rPr lang="en-US" altLang="zh-CN" smtClean="0">
                            <a:latin typeface="Cambria Math" panose="02040503050406030204" pitchFamily="18" charset="0"/>
                            <a:sym typeface="+mn-lt"/>
                          </a:rPr>
                          <m:t>𝐽</m:t>
                        </m:r>
                      </m:e>
                    </m:acc>
                    <m:d>
                      <m:dPr>
                        <m:ctrlPr>
                          <a:rPr lang="en-US" i="1" smtClean="0">
                            <a:latin typeface="Cambria Math" panose="02040503050406030204" pitchFamily="18" charset="0"/>
                            <a:sym typeface="+mn-lt"/>
                          </a:rPr>
                        </m:ctrlPr>
                      </m:dPr>
                      <m:e>
                        <m:r>
                          <a:rPr lang="en-US" smtClean="0">
                            <a:latin typeface="Cambria Math" panose="02040503050406030204" pitchFamily="18" charset="0"/>
                            <a:sym typeface="+mn-lt"/>
                          </a:rPr>
                          <m:t>𝜃</m:t>
                        </m:r>
                        <m:r>
                          <a:rPr lang="en-US" smtClean="0">
                            <a:latin typeface="Cambria Math" panose="02040503050406030204" pitchFamily="18" charset="0"/>
                            <a:sym typeface="+mn-lt"/>
                          </a:rPr>
                          <m:t>;</m:t>
                        </m:r>
                        <m:r>
                          <a:rPr lang="en-US" smtClean="0">
                            <a:latin typeface="Cambria Math" panose="02040503050406030204" pitchFamily="18" charset="0"/>
                            <a:sym typeface="+mn-lt"/>
                          </a:rPr>
                          <m:t>𝑋</m:t>
                        </m:r>
                        <m:r>
                          <a:rPr lang="en-US" smtClean="0">
                            <a:latin typeface="Cambria Math" panose="02040503050406030204" pitchFamily="18" charset="0"/>
                            <a:sym typeface="+mn-lt"/>
                          </a:rPr>
                          <m:t>,</m:t>
                        </m:r>
                        <m:r>
                          <a:rPr lang="en-US" smtClean="0">
                            <a:latin typeface="Cambria Math" panose="02040503050406030204" pitchFamily="18" charset="0"/>
                            <a:sym typeface="+mn-lt"/>
                          </a:rPr>
                          <m:t>𝑦</m:t>
                        </m:r>
                      </m:e>
                    </m:d>
                    <m:r>
                      <a:rPr lang="en-US" smtClean="0">
                        <a:latin typeface="Cambria Math" panose="02040503050406030204" pitchFamily="18" charset="0"/>
                        <a:sym typeface="+mn-lt"/>
                      </a:rPr>
                      <m:t>=</m:t>
                    </m:r>
                    <m:r>
                      <a:rPr lang="en-US" smtClean="0">
                        <a:latin typeface="Cambria Math" panose="02040503050406030204" pitchFamily="18" charset="0"/>
                        <a:sym typeface="+mn-lt"/>
                      </a:rPr>
                      <m:t>𝐽</m:t>
                    </m:r>
                    <m:d>
                      <m:dPr>
                        <m:ctrlPr>
                          <a:rPr lang="en-US" i="1" smtClean="0">
                            <a:latin typeface="Cambria Math" panose="02040503050406030204" pitchFamily="18" charset="0"/>
                            <a:sym typeface="+mn-lt"/>
                          </a:rPr>
                        </m:ctrlPr>
                      </m:dPr>
                      <m:e>
                        <m:r>
                          <a:rPr lang="en-US" smtClean="0">
                            <a:latin typeface="Cambria Math" panose="02040503050406030204" pitchFamily="18" charset="0"/>
                            <a:sym typeface="+mn-lt"/>
                          </a:rPr>
                          <m:t>𝜃</m:t>
                        </m:r>
                        <m:r>
                          <a:rPr lang="en-US" smtClean="0">
                            <a:latin typeface="Cambria Math" panose="02040503050406030204" pitchFamily="18" charset="0"/>
                            <a:sym typeface="+mn-lt"/>
                          </a:rPr>
                          <m:t>;</m:t>
                        </m:r>
                        <m:r>
                          <a:rPr lang="en-US" smtClean="0">
                            <a:latin typeface="Cambria Math" panose="02040503050406030204" pitchFamily="18" charset="0"/>
                            <a:sym typeface="+mn-lt"/>
                          </a:rPr>
                          <m:t>𝑋</m:t>
                        </m:r>
                        <m:r>
                          <a:rPr lang="en-US" smtClean="0">
                            <a:latin typeface="Cambria Math" panose="02040503050406030204" pitchFamily="18" charset="0"/>
                            <a:sym typeface="+mn-lt"/>
                          </a:rPr>
                          <m:t>,</m:t>
                        </m:r>
                        <m:r>
                          <a:rPr lang="en-US" smtClean="0">
                            <a:latin typeface="Cambria Math" panose="02040503050406030204" pitchFamily="18" charset="0"/>
                            <a:sym typeface="+mn-lt"/>
                          </a:rPr>
                          <m:t>𝑦</m:t>
                        </m:r>
                      </m:e>
                    </m:d>
                    <m:r>
                      <a:rPr lang="en-US" smtClean="0">
                        <a:latin typeface="Cambria Math" panose="02040503050406030204" pitchFamily="18" charset="0"/>
                        <a:sym typeface="+mn-lt"/>
                      </a:rPr>
                      <m:t>+</m:t>
                    </m:r>
                    <m:r>
                      <a:rPr lang="en-US" smtClean="0">
                        <a:latin typeface="Cambria Math" panose="02040503050406030204" pitchFamily="18" charset="0"/>
                        <a:sym typeface="+mn-lt"/>
                      </a:rPr>
                      <m:t>𝛼</m:t>
                    </m:r>
                    <m:r>
                      <m:rPr>
                        <m:sty m:val="p"/>
                      </m:rPr>
                      <a:rPr lang="el-GR" smtClean="0">
                        <a:latin typeface="Cambria Math" panose="02040503050406030204" pitchFamily="18" charset="0"/>
                        <a:sym typeface="+mn-lt"/>
                      </a:rPr>
                      <m:t>Ω</m:t>
                    </m:r>
                    <m:r>
                      <a:rPr lang="en-US" smtClean="0">
                        <a:latin typeface="Cambria Math" panose="02040503050406030204" pitchFamily="18" charset="0"/>
                        <a:sym typeface="+mn-lt"/>
                      </a:rPr>
                      <m:t>(</m:t>
                    </m:r>
                    <m:r>
                      <a:rPr lang="en-US" smtClean="0">
                        <a:latin typeface="Cambria Math" panose="02040503050406030204" pitchFamily="18" charset="0"/>
                        <a:sym typeface="+mn-lt"/>
                      </a:rPr>
                      <m:t>𝜃</m:t>
                    </m:r>
                    <m:r>
                      <a:rPr lang="en-US" smtClean="0">
                        <a:latin typeface="Cambria Math" panose="02040503050406030204" pitchFamily="18" charset="0"/>
                        <a:sym typeface="+mn-lt"/>
                      </a:rPr>
                      <m:t>)</m:t>
                    </m:r>
                  </m:oMath>
                </a14:m>
                <a:r>
                  <a:rPr lang="en-US" dirty="0"/>
                  <a:t>,</a:t>
                </a:r>
              </a:p>
              <a:p>
                <a:r>
                  <a:rPr lang="en-US" dirty="0"/>
                  <a:t>Where </a:t>
                </a:r>
                <a14:m>
                  <m:oMath xmlns:m="http://schemas.openxmlformats.org/officeDocument/2006/math">
                    <m:r>
                      <a:rPr lang="zh-CN" altLang="en-US" smtClean="0">
                        <a:latin typeface="Cambria Math" panose="02040503050406030204" pitchFamily="18" charset="0"/>
                        <a:sym typeface="+mn-lt"/>
                      </a:rPr>
                      <m:t>𝛼𝜖</m:t>
                    </m:r>
                    <m:r>
                      <a:rPr lang="en-US" altLang="zh-CN" smtClean="0">
                        <a:latin typeface="Cambria Math" panose="02040503050406030204" pitchFamily="18" charset="0"/>
                        <a:sym typeface="+mn-lt"/>
                      </a:rPr>
                      <m:t>[0,∞)</m:t>
                    </m:r>
                  </m:oMath>
                </a14:m>
                <a:r>
                  <a:rPr lang="en-US" dirty="0"/>
                  <a:t> is a </a:t>
                </a:r>
                <a:r>
                  <a:rPr lang="en-US" dirty="0" err="1"/>
                  <a:t>hyperparameter</a:t>
                </a:r>
                <a:r>
                  <a:rPr lang="en-US" dirty="0"/>
                  <a:t> that weights </a:t>
                </a:r>
                <a:r>
                  <a:rPr lang="en-US" dirty="0">
                    <a:sym typeface="+mn-lt"/>
                  </a:rPr>
                  <a:t>the relative contribu</a:t>
                </a:r>
                <a:r>
                  <a:rPr lang="en-US" dirty="0"/>
                  <a:t>tion of the norm penalty term </a:t>
                </a:r>
                <a14:m>
                  <m:oMath xmlns:m="http://schemas.openxmlformats.org/officeDocument/2006/math">
                    <m:r>
                      <m:rPr>
                        <m:sty m:val="p"/>
                      </m:rPr>
                      <a:rPr lang="el-GR" altLang="zh-CN" smtClean="0">
                        <a:latin typeface="Cambria Math" panose="02040503050406030204" pitchFamily="18" charset="0"/>
                        <a:sym typeface="+mn-lt"/>
                      </a:rPr>
                      <m:t>Ω</m:t>
                    </m:r>
                  </m:oMath>
                </a14:m>
                <a:r>
                  <a:rPr lang="en-US" dirty="0"/>
                  <a:t> and the standard objective function </a:t>
                </a:r>
                <a14:m>
                  <m:oMath xmlns:m="http://schemas.openxmlformats.org/officeDocument/2006/math">
                    <m:r>
                      <a:rPr lang="en-US" altLang="zh-CN" smtClean="0">
                        <a:latin typeface="Cambria Math" panose="02040503050406030204" pitchFamily="18" charset="0"/>
                        <a:sym typeface="+mn-lt"/>
                      </a:rPr>
                      <m:t>𝐽</m:t>
                    </m:r>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𝑋</m:t>
                    </m:r>
                    <m:r>
                      <a:rPr lang="en-US" altLang="zh-CN" smtClean="0">
                        <a:latin typeface="Cambria Math" panose="02040503050406030204" pitchFamily="18" charset="0"/>
                        <a:sym typeface="+mn-lt"/>
                      </a:rPr>
                      <m:t>;</m:t>
                    </m:r>
                    <m:r>
                      <a:rPr lang="zh-CN" altLang="en-US" smtClean="0">
                        <a:latin typeface="Cambria Math" panose="02040503050406030204" pitchFamily="18" charset="0"/>
                        <a:sym typeface="+mn-lt"/>
                      </a:rPr>
                      <m:t>𝜃</m:t>
                    </m:r>
                    <m:r>
                      <a:rPr lang="en-US" altLang="zh-CN" smtClean="0">
                        <a:latin typeface="Cambria Math" panose="02040503050406030204" pitchFamily="18" charset="0"/>
                        <a:sym typeface="+mn-lt"/>
                      </a:rPr>
                      <m:t>)</m:t>
                    </m:r>
                  </m:oMath>
                </a14:m>
                <a:r>
                  <a:rPr lang="en-US" dirty="0"/>
                  <a:t>. If </a:t>
                </a:r>
                <a14:m>
                  <m:oMath xmlns:m="http://schemas.openxmlformats.org/officeDocument/2006/math">
                    <m:r>
                      <a:rPr lang="zh-CN" altLang="en-US" smtClean="0">
                        <a:latin typeface="Cambria Math" panose="02040503050406030204" pitchFamily="18" charset="0"/>
                        <a:sym typeface="+mn-lt"/>
                      </a:rPr>
                      <m:t>𝛼</m:t>
                    </m:r>
                  </m:oMath>
                </a14:m>
                <a:r>
                  <a:rPr lang="en-US" dirty="0"/>
                  <a:t> is set to 0, no regularization is performed. The penalty in regularization increases with </a:t>
                </a:r>
                <a14:m>
                  <m:oMath xmlns:m="http://schemas.openxmlformats.org/officeDocument/2006/math">
                    <m:r>
                      <a:rPr lang="zh-CN" altLang="en-US" smtClean="0">
                        <a:latin typeface="Cambria Math" panose="02040503050406030204" pitchFamily="18" charset="0"/>
                        <a:sym typeface="+mn-lt"/>
                      </a:rPr>
                      <m:t>𝛼</m:t>
                    </m:r>
                  </m:oMath>
                </a14:m>
                <a:r>
                  <a:rPr lang="en-US" dirty="0"/>
                  <a:t>.</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217404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a:bodyPr>
              <a:lstStyle/>
              <a:p>
                <a14:m>
                  <m:oMath xmlns:m="http://schemas.openxmlformats.org/officeDocument/2006/math">
                    <m:sSub>
                      <m:sSubPr>
                        <m:ctrlPr>
                          <a:rPr lang="en-US" altLang="zh-CN" i="1" dirty="0" smtClean="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smtClean="0">
                            <a:latin typeface="Cambria Math" panose="02040503050406030204" pitchFamily="18" charset="0"/>
                            <a:sym typeface="+mn-lt"/>
                          </a:rPr>
                          <m:t>1</m:t>
                        </m:r>
                      </m:sub>
                    </m:sSub>
                  </m:oMath>
                </a14:m>
                <a:r>
                  <a:rPr lang="en-US"/>
                  <a:t> Regularization</a:t>
                </a:r>
              </a:p>
            </p:txBody>
          </p:sp>
        </mc:Choice>
        <mc:Fallback>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t="-39024" b="-5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dirty="0"/>
                  <a:t>Add </a:t>
                </a:r>
                <a14:m>
                  <m:oMath xmlns:m="http://schemas.openxmlformats.org/officeDocument/2006/math">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smtClean="0">
                            <a:latin typeface="Cambria Math" panose="02040503050406030204" pitchFamily="18" charset="0"/>
                            <a:sym typeface="+mn-lt"/>
                          </a:rPr>
                          <m:t>1</m:t>
                        </m:r>
                      </m:sub>
                    </m:sSub>
                  </m:oMath>
                </a14:m>
                <a:r>
                  <a:rPr lang="en-US" dirty="0"/>
                  <a:t> norm constraint to model parameters, that is,</a:t>
                </a:r>
              </a:p>
              <a:p>
                <a:pPr marL="0" indent="0" algn="ctr">
                  <a:buNone/>
                </a:pPr>
                <a14:m>
                  <m:oMath xmlns:m="http://schemas.openxmlformats.org/officeDocument/2006/math">
                    <m:acc>
                      <m:accPr>
                        <m:chr m:val="̃"/>
                        <m:ctrlPr>
                          <a:rPr lang="zh-CN" altLang="en-US" i="1">
                            <a:latin typeface="Cambria Math" panose="02040503050406030204" pitchFamily="18" charset="0"/>
                            <a:sym typeface="+mn-lt"/>
                          </a:rPr>
                        </m:ctrlPr>
                      </m:accPr>
                      <m:e>
                        <m:r>
                          <a:rPr lang="en-US" altLang="zh-CN">
                            <a:latin typeface="Cambria Math" panose="02040503050406030204" pitchFamily="18" charset="0"/>
                            <a:sym typeface="+mn-lt"/>
                          </a:rPr>
                          <m:t>𝐽</m:t>
                        </m:r>
                      </m:e>
                    </m:acc>
                    <m:d>
                      <m:dPr>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r>
                          <a:rPr lang="en-US" altLang="zh-CN">
                            <a:latin typeface="Cambria Math" panose="02040503050406030204" pitchFamily="18" charset="0"/>
                            <a:sym typeface="+mn-lt"/>
                          </a:rPr>
                          <m:t>;</m:t>
                        </m:r>
                        <m:r>
                          <a:rPr lang="en-US" altLang="zh-CN">
                            <a:latin typeface="Cambria Math" panose="02040503050406030204" pitchFamily="18" charset="0"/>
                            <a:sym typeface="+mn-lt"/>
                          </a:rPr>
                          <m:t>𝑋</m:t>
                        </m:r>
                        <m:r>
                          <a:rPr lang="en-US" altLang="zh-CN">
                            <a:latin typeface="Cambria Math" panose="02040503050406030204" pitchFamily="18" charset="0"/>
                            <a:sym typeface="+mn-lt"/>
                          </a:rPr>
                          <m:t>,</m:t>
                        </m:r>
                        <m:r>
                          <a:rPr lang="en-US" altLang="zh-CN">
                            <a:latin typeface="Cambria Math" panose="02040503050406030204" pitchFamily="18" charset="0"/>
                            <a:sym typeface="+mn-lt"/>
                          </a:rPr>
                          <m:t>𝑦</m:t>
                        </m:r>
                      </m:e>
                    </m:d>
                    <m:r>
                      <a:rPr lang="en-US" altLang="zh-CN">
                        <a:latin typeface="Cambria Math" panose="02040503050406030204" pitchFamily="18" charset="0"/>
                        <a:sym typeface="+mn-lt"/>
                      </a:rPr>
                      <m:t>=</m:t>
                    </m:r>
                    <m:r>
                      <a:rPr lang="en-US" altLang="zh-CN">
                        <a:latin typeface="Cambria Math" panose="02040503050406030204" pitchFamily="18" charset="0"/>
                        <a:sym typeface="+mn-lt"/>
                      </a:rPr>
                      <m:t>𝐽</m:t>
                    </m:r>
                    <m:d>
                      <m:dPr>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r>
                          <a:rPr lang="en-US" altLang="zh-CN">
                            <a:latin typeface="Cambria Math" panose="02040503050406030204" pitchFamily="18" charset="0"/>
                            <a:sym typeface="+mn-lt"/>
                          </a:rPr>
                          <m:t>;</m:t>
                        </m:r>
                        <m:r>
                          <a:rPr lang="en-US" altLang="zh-CN">
                            <a:latin typeface="Cambria Math" panose="02040503050406030204" pitchFamily="18" charset="0"/>
                            <a:sym typeface="+mn-lt"/>
                          </a:rPr>
                          <m:t>𝑋</m:t>
                        </m:r>
                        <m:r>
                          <a:rPr lang="en-US" altLang="zh-CN">
                            <a:latin typeface="Cambria Math" panose="02040503050406030204" pitchFamily="18" charset="0"/>
                            <a:sym typeface="+mn-lt"/>
                          </a:rPr>
                          <m:t>,</m:t>
                        </m:r>
                        <m:r>
                          <a:rPr lang="en-US" altLang="zh-CN">
                            <a:latin typeface="Cambria Math" panose="02040503050406030204" pitchFamily="18" charset="0"/>
                            <a:sym typeface="+mn-lt"/>
                          </a:rPr>
                          <m:t>𝑦</m:t>
                        </m:r>
                      </m:e>
                    </m:d>
                    <m:r>
                      <a:rPr lang="en-US" altLang="zh-CN">
                        <a:latin typeface="Cambria Math" panose="02040503050406030204" pitchFamily="18" charset="0"/>
                        <a:sym typeface="+mn-lt"/>
                      </a:rPr>
                      <m:t>+</m:t>
                    </m:r>
                    <m:r>
                      <a:rPr lang="zh-CN" altLang="en-US">
                        <a:latin typeface="Cambria Math" panose="02040503050406030204" pitchFamily="18" charset="0"/>
                        <a:sym typeface="+mn-lt"/>
                      </a:rPr>
                      <m:t>𝛼</m:t>
                    </m:r>
                    <m:sSub>
                      <m:sSubPr>
                        <m:ctrlPr>
                          <a:rPr lang="en-US" altLang="zh-CN" i="1" smtClean="0">
                            <a:latin typeface="Cambria Math" panose="02040503050406030204" pitchFamily="18" charset="0"/>
                            <a:sym typeface="+mn-lt"/>
                          </a:rPr>
                        </m:ctrlPr>
                      </m:sSubPr>
                      <m:e>
                        <m:d>
                          <m:dPr>
                            <m:begChr m:val="‖"/>
                            <m:endChr m:val="‖"/>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e>
                        </m:d>
                      </m:e>
                      <m:sub>
                        <m:r>
                          <a:rPr lang="en-US" altLang="zh-CN" smtClean="0">
                            <a:latin typeface="Cambria Math" panose="02040503050406030204" pitchFamily="18" charset="0"/>
                            <a:sym typeface="+mn-lt"/>
                          </a:rPr>
                          <m:t>1</m:t>
                        </m:r>
                      </m:sub>
                    </m:sSub>
                  </m:oMath>
                </a14:m>
                <a:r>
                  <a:rPr lang="en-US" dirty="0"/>
                  <a:t>,</a:t>
                </a:r>
              </a:p>
              <a:p>
                <a:r>
                  <a:rPr lang="en-US" dirty="0">
                    <a:sym typeface="+mn-lt"/>
                  </a:rPr>
                  <a:t>If a gradient method is used to resolve the value, the parameter gradient is</a:t>
                </a:r>
              </a:p>
              <a:p>
                <a:pPr marL="0" indent="0">
                  <a:buNone/>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sym typeface="+mn-lt"/>
                        </a:rPr>
                        <m:t>𝛻</m:t>
                      </m:r>
                      <m:acc>
                        <m:accPr>
                          <m:chr m:val="̃"/>
                          <m:ctrlPr>
                            <a:rPr lang="zh-CN" altLang="en-US" i="1">
                              <a:latin typeface="Cambria Math" panose="02040503050406030204" pitchFamily="18" charset="0"/>
                              <a:sym typeface="+mn-lt"/>
                            </a:rPr>
                          </m:ctrlPr>
                        </m:accPr>
                        <m:e>
                          <m:r>
                            <a:rPr lang="en-US" altLang="zh-CN">
                              <a:latin typeface="Cambria Math" panose="02040503050406030204" pitchFamily="18" charset="0"/>
                              <a:sym typeface="+mn-lt"/>
                            </a:rPr>
                            <m:t>𝐽</m:t>
                          </m:r>
                        </m:e>
                      </m:acc>
                      <m:d>
                        <m:dPr>
                          <m:ctrlPr>
                            <a:rPr lang="en-US" altLang="zh-CN" i="1" smtClean="0">
                              <a:latin typeface="Cambria Math" panose="02040503050406030204" pitchFamily="18" charset="0"/>
                              <a:sym typeface="+mn-lt"/>
                            </a:rPr>
                          </m:ctrlPr>
                        </m:dPr>
                        <m:e>
                          <m:r>
                            <a:rPr lang="en-US" altLang="zh-CN" smtClean="0">
                              <a:latin typeface="Cambria Math" panose="02040503050406030204" pitchFamily="18" charset="0"/>
                              <a:sym typeface="+mn-lt"/>
                            </a:rPr>
                            <m:t>𝑤</m:t>
                          </m:r>
                        </m:e>
                      </m:d>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𝑠𝑖𝑔𝑛</m:t>
                      </m:r>
                      <m:d>
                        <m:dPr>
                          <m:ctrlPr>
                            <a:rPr lang="en-US" altLang="zh-CN" i="1" smtClean="0">
                              <a:latin typeface="Cambria Math" panose="02040503050406030204" pitchFamily="18" charset="0"/>
                              <a:sym typeface="+mn-lt"/>
                            </a:rPr>
                          </m:ctrlPr>
                        </m:dPr>
                        <m:e>
                          <m:r>
                            <a:rPr lang="en-US" altLang="zh-CN" smtClean="0">
                              <a:latin typeface="Cambria Math" panose="02040503050406030204" pitchFamily="18" charset="0"/>
                              <a:sym typeface="+mn-lt"/>
                            </a:rPr>
                            <m:t>𝑤</m:t>
                          </m:r>
                        </m:e>
                      </m:d>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𝐽</m:t>
                      </m:r>
                      <m:d>
                        <m:dPr>
                          <m:ctrlPr>
                            <a:rPr lang="en-US" altLang="zh-CN" i="1" smtClean="0">
                              <a:latin typeface="Cambria Math" panose="02040503050406030204" pitchFamily="18" charset="0"/>
                              <a:sym typeface="+mn-lt"/>
                            </a:rPr>
                          </m:ctrlPr>
                        </m:dPr>
                        <m:e>
                          <m:r>
                            <a:rPr lang="en-US" altLang="zh-CN" smtClean="0">
                              <a:latin typeface="Cambria Math" panose="02040503050406030204" pitchFamily="18" charset="0"/>
                              <a:sym typeface="+mn-lt"/>
                            </a:rPr>
                            <m:t>𝑤</m:t>
                          </m:r>
                        </m:e>
                      </m:d>
                      <m:r>
                        <a:rPr lang="en-US" altLang="zh-CN" smtClean="0">
                          <a:latin typeface="Cambria Math" panose="02040503050406030204" pitchFamily="18" charset="0"/>
                          <a:sym typeface="+mn-lt"/>
                        </a:rPr>
                        <m:t>.</m:t>
                      </m:r>
                    </m:oMath>
                  </m:oMathPara>
                </a14:m>
                <a:endParaRPr lang="en-US"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4"/>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194288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a:bodyPr>
              <a:lstStyle/>
              <a:p>
                <a14:m>
                  <m:oMath xmlns:m="http://schemas.openxmlformats.org/officeDocument/2006/math">
                    <m:sSub>
                      <m:sSubPr>
                        <m:ctrlPr>
                          <a:rPr lang="en-US" altLang="zh-CN" i="1" dirty="0" smtClean="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a:latin typeface="Cambria Math" panose="02040503050406030204" pitchFamily="18" charset="0"/>
                            <a:sym typeface="+mn-lt"/>
                          </a:rPr>
                          <m:t>2</m:t>
                        </m:r>
                      </m:sub>
                    </m:sSub>
                  </m:oMath>
                </a14:m>
                <a:r>
                  <a:rPr lang="en-US"/>
                  <a:t> Regularization</a:t>
                </a:r>
              </a:p>
            </p:txBody>
          </p:sp>
        </mc:Choice>
        <mc:Fallback>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t="-39024" b="-5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dirty="0"/>
                  <a:t>Add norm penalty term </a:t>
                </a:r>
                <a14:m>
                  <m:oMath xmlns:m="http://schemas.openxmlformats.org/officeDocument/2006/math">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a:latin typeface="Cambria Math" panose="02040503050406030204" pitchFamily="18" charset="0"/>
                            <a:sym typeface="+mn-lt"/>
                          </a:rPr>
                          <m:t>2</m:t>
                        </m:r>
                      </m:sub>
                    </m:sSub>
                  </m:oMath>
                </a14:m>
                <a:r>
                  <a:rPr lang="en-US" dirty="0"/>
                  <a:t> to prevent </a:t>
                </a:r>
                <a:r>
                  <a:rPr lang="en-US" dirty="0" err="1"/>
                  <a:t>overfitting</a:t>
                </a:r>
                <a:r>
                  <a:rPr lang="en-US" dirty="0"/>
                  <a:t>.</a:t>
                </a:r>
              </a:p>
              <a:p>
                <a:pPr marL="0" indent="0" algn="ctr">
                  <a:buNone/>
                </a:pPr>
                <a14:m>
                  <m:oMath xmlns:m="http://schemas.openxmlformats.org/officeDocument/2006/math">
                    <m:acc>
                      <m:accPr>
                        <m:chr m:val="̃"/>
                        <m:ctrlPr>
                          <a:rPr lang="zh-CN" altLang="en-US" i="1">
                            <a:latin typeface="Cambria Math" panose="02040503050406030204" pitchFamily="18" charset="0"/>
                            <a:sym typeface="+mn-lt"/>
                          </a:rPr>
                        </m:ctrlPr>
                      </m:accPr>
                      <m:e>
                        <m:r>
                          <a:rPr lang="en-US" altLang="zh-CN">
                            <a:latin typeface="Cambria Math" panose="02040503050406030204" pitchFamily="18" charset="0"/>
                            <a:sym typeface="+mn-lt"/>
                          </a:rPr>
                          <m:t>𝐽</m:t>
                        </m:r>
                      </m:e>
                    </m:acc>
                    <m:d>
                      <m:dPr>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r>
                          <a:rPr lang="en-US" altLang="zh-CN">
                            <a:latin typeface="Cambria Math" panose="02040503050406030204" pitchFamily="18" charset="0"/>
                            <a:sym typeface="+mn-lt"/>
                          </a:rPr>
                          <m:t>;</m:t>
                        </m:r>
                        <m:r>
                          <a:rPr lang="en-US" altLang="zh-CN">
                            <a:latin typeface="Cambria Math" panose="02040503050406030204" pitchFamily="18" charset="0"/>
                            <a:sym typeface="+mn-lt"/>
                          </a:rPr>
                          <m:t>𝑋</m:t>
                        </m:r>
                        <m:r>
                          <a:rPr lang="en-US" altLang="zh-CN">
                            <a:latin typeface="Cambria Math" panose="02040503050406030204" pitchFamily="18" charset="0"/>
                            <a:sym typeface="+mn-lt"/>
                          </a:rPr>
                          <m:t>,</m:t>
                        </m:r>
                        <m:r>
                          <a:rPr lang="en-US" altLang="zh-CN">
                            <a:latin typeface="Cambria Math" panose="02040503050406030204" pitchFamily="18" charset="0"/>
                            <a:sym typeface="+mn-lt"/>
                          </a:rPr>
                          <m:t>𝑦</m:t>
                        </m:r>
                      </m:e>
                    </m:d>
                    <m:r>
                      <a:rPr lang="en-US" altLang="zh-CN">
                        <a:latin typeface="Cambria Math" panose="02040503050406030204" pitchFamily="18" charset="0"/>
                        <a:sym typeface="+mn-lt"/>
                      </a:rPr>
                      <m:t>=</m:t>
                    </m:r>
                    <m:r>
                      <a:rPr lang="en-US" altLang="zh-CN">
                        <a:latin typeface="Cambria Math" panose="02040503050406030204" pitchFamily="18" charset="0"/>
                        <a:sym typeface="+mn-lt"/>
                      </a:rPr>
                      <m:t>𝐽</m:t>
                    </m:r>
                    <m:d>
                      <m:dPr>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r>
                          <a:rPr lang="en-US" altLang="zh-CN">
                            <a:latin typeface="Cambria Math" panose="02040503050406030204" pitchFamily="18" charset="0"/>
                            <a:sym typeface="+mn-lt"/>
                          </a:rPr>
                          <m:t>;</m:t>
                        </m:r>
                        <m:r>
                          <a:rPr lang="en-US" altLang="zh-CN">
                            <a:latin typeface="Cambria Math" panose="02040503050406030204" pitchFamily="18" charset="0"/>
                            <a:sym typeface="+mn-lt"/>
                          </a:rPr>
                          <m:t>𝑋</m:t>
                        </m:r>
                        <m:r>
                          <a:rPr lang="en-US" altLang="zh-CN">
                            <a:latin typeface="Cambria Math" panose="02040503050406030204" pitchFamily="18" charset="0"/>
                            <a:sym typeface="+mn-lt"/>
                          </a:rPr>
                          <m:t>,</m:t>
                        </m:r>
                        <m:r>
                          <a:rPr lang="en-US" altLang="zh-CN">
                            <a:latin typeface="Cambria Math" panose="02040503050406030204" pitchFamily="18" charset="0"/>
                            <a:sym typeface="+mn-lt"/>
                          </a:rPr>
                          <m:t>𝑦</m:t>
                        </m:r>
                      </m:e>
                    </m:d>
                    <m:r>
                      <a:rPr lang="en-US" altLang="zh-CN">
                        <a:latin typeface="Cambria Math" panose="02040503050406030204" pitchFamily="18" charset="0"/>
                        <a:sym typeface="+mn-lt"/>
                      </a:rPr>
                      <m:t>+</m:t>
                    </m:r>
                    <m:f>
                      <m:fPr>
                        <m:ctrlPr>
                          <a:rPr lang="en-US" altLang="zh-CN" i="1">
                            <a:latin typeface="Cambria Math" panose="02040503050406030204" pitchFamily="18" charset="0"/>
                            <a:sym typeface="+mn-lt"/>
                          </a:rPr>
                        </m:ctrlPr>
                      </m:fPr>
                      <m:num>
                        <m:r>
                          <a:rPr lang="en-US" altLang="zh-CN">
                            <a:latin typeface="Cambria Math" panose="02040503050406030204" pitchFamily="18" charset="0"/>
                            <a:sym typeface="+mn-lt"/>
                          </a:rPr>
                          <m:t>1</m:t>
                        </m:r>
                      </m:num>
                      <m:den>
                        <m:r>
                          <a:rPr lang="en-US" altLang="zh-CN">
                            <a:latin typeface="Cambria Math" panose="02040503050406030204" pitchFamily="18" charset="0"/>
                            <a:sym typeface="+mn-lt"/>
                          </a:rPr>
                          <m:t>2</m:t>
                        </m:r>
                      </m:den>
                    </m:f>
                    <m:r>
                      <a:rPr lang="zh-CN" altLang="en-US">
                        <a:latin typeface="Cambria Math" panose="02040503050406030204" pitchFamily="18" charset="0"/>
                        <a:sym typeface="+mn-lt"/>
                      </a:rPr>
                      <m:t>𝛼</m:t>
                    </m:r>
                    <m:sSubSup>
                      <m:sSubSupPr>
                        <m:ctrlPr>
                          <a:rPr lang="en-US" altLang="zh-CN" i="1">
                            <a:latin typeface="Cambria Math" panose="02040503050406030204" pitchFamily="18" charset="0"/>
                            <a:sym typeface="+mn-lt"/>
                          </a:rPr>
                        </m:ctrlPr>
                      </m:sSubSupPr>
                      <m:e>
                        <m:d>
                          <m:dPr>
                            <m:begChr m:val="‖"/>
                            <m:endChr m:val="‖"/>
                            <m:ctrlPr>
                              <a:rPr lang="en-US" altLang="zh-CN" i="1">
                                <a:latin typeface="Cambria Math" panose="02040503050406030204" pitchFamily="18" charset="0"/>
                                <a:sym typeface="+mn-lt"/>
                              </a:rPr>
                            </m:ctrlPr>
                          </m:dPr>
                          <m:e>
                            <m:r>
                              <a:rPr lang="en-US" altLang="zh-CN">
                                <a:latin typeface="Cambria Math" panose="02040503050406030204" pitchFamily="18" charset="0"/>
                                <a:sym typeface="+mn-lt"/>
                              </a:rPr>
                              <m:t>𝑤</m:t>
                            </m:r>
                          </m:e>
                        </m:d>
                      </m:e>
                      <m:sub>
                        <m:r>
                          <a:rPr lang="en-US" altLang="zh-CN">
                            <a:latin typeface="Cambria Math" panose="02040503050406030204" pitchFamily="18" charset="0"/>
                            <a:sym typeface="+mn-lt"/>
                          </a:rPr>
                          <m:t>2</m:t>
                        </m:r>
                      </m:sub>
                      <m:sup>
                        <m:r>
                          <a:rPr lang="en-US" altLang="zh-CN">
                            <a:latin typeface="Cambria Math" panose="02040503050406030204" pitchFamily="18" charset="0"/>
                            <a:sym typeface="+mn-lt"/>
                          </a:rPr>
                          <m:t>2</m:t>
                        </m:r>
                      </m:sup>
                    </m:sSubSup>
                  </m:oMath>
                </a14:m>
                <a:r>
                  <a:rPr lang="en-US" dirty="0"/>
                  <a:t>,</a:t>
                </a:r>
              </a:p>
              <a:p>
                <a:r>
                  <a:rPr lang="en-US" dirty="0">
                    <a:sym typeface="+mn-lt"/>
                  </a:rPr>
                  <a:t>A parameter optimization method can be inferred using an optimization technology (such as a gradient method):</a:t>
                </a:r>
              </a:p>
              <a:p>
                <a:pPr marL="0" indent="0" algn="ctr">
                  <a:buNone/>
                </a:pPr>
                <a14:m>
                  <m:oMath xmlns:m="http://schemas.openxmlformats.org/officeDocument/2006/math">
                    <m:r>
                      <a:rPr lang="en-US" altLang="zh-CN" smtClean="0">
                        <a:latin typeface="Cambria Math" panose="02040503050406030204" pitchFamily="18" charset="0"/>
                        <a:sym typeface="+mn-lt"/>
                      </a:rPr>
                      <m:t>𝑤</m:t>
                    </m:r>
                    <m:r>
                      <a:rPr lang="en-US" altLang="zh-CN" smtClean="0">
                        <a:latin typeface="Cambria Math" panose="02040503050406030204" pitchFamily="18" charset="0"/>
                        <a:sym typeface="+mn-lt"/>
                      </a:rPr>
                      <m:t>=</m:t>
                    </m:r>
                    <m:d>
                      <m:dPr>
                        <m:ctrlPr>
                          <a:rPr lang="en-US" altLang="zh-CN" i="1" smtClean="0">
                            <a:latin typeface="Cambria Math" panose="02040503050406030204" pitchFamily="18" charset="0"/>
                            <a:sym typeface="+mn-lt"/>
                          </a:rPr>
                        </m:ctrlPr>
                      </m:dPr>
                      <m:e>
                        <m:r>
                          <a:rPr lang="en-US" altLang="zh-CN" smtClean="0">
                            <a:latin typeface="Cambria Math" panose="02040503050406030204" pitchFamily="18" charset="0"/>
                            <a:sym typeface="+mn-lt"/>
                          </a:rPr>
                          <m:t>1−</m:t>
                        </m:r>
                        <m:r>
                          <a:rPr lang="zh-CN" altLang="en-US" smtClean="0">
                            <a:latin typeface="Cambria Math" panose="02040503050406030204" pitchFamily="18" charset="0"/>
                            <a:sym typeface="+mn-lt"/>
                          </a:rPr>
                          <m:t>𝜀𝛼</m:t>
                        </m:r>
                      </m:e>
                    </m:d>
                    <m:r>
                      <a:rPr lang="zh-CN" altLang="en-US" smtClean="0">
                        <a:latin typeface="Cambria Math" panose="02040503050406030204" pitchFamily="18" charset="0"/>
                        <a:sym typeface="+mn-lt"/>
                      </a:rPr>
                      <m:t>𝜔</m:t>
                    </m:r>
                    <m:r>
                      <a:rPr lang="en-US" altLang="zh-CN" smtClean="0">
                        <a:latin typeface="Cambria Math" panose="02040503050406030204" pitchFamily="18" charset="0"/>
                        <a:sym typeface="+mn-lt"/>
                      </a:rPr>
                      <m:t>−</m:t>
                    </m:r>
                    <m:r>
                      <a:rPr lang="zh-CN" altLang="en-US" smtClean="0">
                        <a:latin typeface="Cambria Math" panose="02040503050406030204" pitchFamily="18" charset="0"/>
                        <a:sym typeface="+mn-lt"/>
                      </a:rPr>
                      <m:t>𝜀𝛻</m:t>
                    </m:r>
                    <m:r>
                      <a:rPr lang="en-US" altLang="zh-CN" smtClean="0">
                        <a:latin typeface="Cambria Math" panose="02040503050406030204" pitchFamily="18" charset="0"/>
                        <a:sym typeface="+mn-lt"/>
                      </a:rPr>
                      <m:t>𝐽</m:t>
                    </m:r>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𝑤</m:t>
                    </m:r>
                    <m:r>
                      <a:rPr lang="en-US" altLang="zh-CN" smtClean="0">
                        <a:latin typeface="Cambria Math" panose="02040503050406030204" pitchFamily="18" charset="0"/>
                        <a:sym typeface="+mn-lt"/>
                      </a:rPr>
                      <m:t>)</m:t>
                    </m:r>
                  </m:oMath>
                </a14:m>
                <a:r>
                  <a:rPr lang="en-US" dirty="0"/>
                  <a:t>,</a:t>
                </a:r>
              </a:p>
              <a:p>
                <a:r>
                  <a:rPr lang="en-US" dirty="0"/>
                  <a:t>where </a:t>
                </a:r>
                <a14:m>
                  <m:oMath xmlns:m="http://schemas.openxmlformats.org/officeDocument/2006/math">
                    <m:r>
                      <a:rPr lang="zh-CN" altLang="en-US" smtClean="0">
                        <a:latin typeface="Cambria Math" panose="02040503050406030204" pitchFamily="18" charset="0"/>
                        <a:sym typeface="+mn-lt"/>
                      </a:rPr>
                      <m:t>𝜀</m:t>
                    </m:r>
                  </m:oMath>
                </a14:m>
                <a:r>
                  <a:rPr lang="en-US" dirty="0"/>
                  <a:t> is the learning rate. Compared with a common gradient optimization formula, this formula multiplies the parameter by a reduction factor.</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4"/>
                <a:stretch>
                  <a:fillRect l="-227" t="-876" r="-227"/>
                </a:stretch>
              </a:blipFill>
            </p:spPr>
            <p:txBody>
              <a:bodyPr/>
              <a:lstStyle/>
              <a:p>
                <a:r>
                  <a:rPr lang="en-US">
                    <a:noFill/>
                  </a:rPr>
                  <a:t> </a:t>
                </a:r>
              </a:p>
            </p:txBody>
          </p:sp>
        </mc:Fallback>
      </mc:AlternateContent>
    </p:spTree>
    <p:extLst>
      <p:ext uri="{BB962C8B-B14F-4D97-AF65-F5344CB8AC3E}">
        <p14:creationId xmlns:p14="http://schemas.microsoft.com/office/powerpoint/2010/main" val="184610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a:bodyPr>
              <a:lstStyle/>
              <a:p>
                <a14:m>
                  <m:oMath xmlns:m="http://schemas.openxmlformats.org/officeDocument/2006/math">
                    <m:sSub>
                      <m:sSubPr>
                        <m:ctrlPr>
                          <a:rPr lang="en-US" altLang="zh-CN" i="1" dirty="0" smtClean="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a:latin typeface="Cambria Math" panose="02040503050406030204" pitchFamily="18" charset="0"/>
                            <a:sym typeface="+mn-lt"/>
                          </a:rPr>
                          <m:t>1</m:t>
                        </m:r>
                      </m:sub>
                    </m:sSub>
                  </m:oMath>
                </a14:m>
                <a:r>
                  <a:rPr lang="en-US" dirty="0"/>
                  <a:t> </a:t>
                </a:r>
                <a:r>
                  <a:rPr lang="en-US" dirty="0" err="1"/>
                  <a:t>v.s</a:t>
                </a:r>
                <a:r>
                  <a:rPr lang="en-US" dirty="0"/>
                  <a:t>. </a:t>
                </a:r>
                <a14:m>
                  <m:oMath xmlns:m="http://schemas.openxmlformats.org/officeDocument/2006/math">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𝐿</m:t>
                        </m:r>
                      </m:e>
                      <m:sub>
                        <m:r>
                          <a:rPr lang="en-US" altLang="zh-CN" dirty="0">
                            <a:latin typeface="Cambria Math" panose="02040503050406030204" pitchFamily="18" charset="0"/>
                            <a:sym typeface="+mn-lt"/>
                          </a:rPr>
                          <m:t>2</m:t>
                        </m:r>
                      </m:sub>
                    </m:sSub>
                  </m:oMath>
                </a14:m>
                <a:endParaRPr 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t="-39024" b="-5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600" dirty="0"/>
                  <a:t>The major differences between </a:t>
                </a:r>
                <a14:m>
                  <m:oMath xmlns:m="http://schemas.openxmlformats.org/officeDocument/2006/math">
                    <m:sSub>
                      <m:sSubPr>
                        <m:ctrlPr>
                          <a:rPr lang="en-US" altLang="zh-CN" sz="1600" i="1" dirty="0">
                            <a:latin typeface="Cambria Math" panose="02040503050406030204" pitchFamily="18" charset="0"/>
                            <a:sym typeface="+mn-lt"/>
                          </a:rPr>
                        </m:ctrlPr>
                      </m:sSubPr>
                      <m:e>
                        <m:r>
                          <a:rPr lang="en-US" altLang="zh-CN" sz="1600" dirty="0">
                            <a:latin typeface="Cambria Math" panose="02040503050406030204" pitchFamily="18" charset="0"/>
                            <a:sym typeface="+mn-lt"/>
                          </a:rPr>
                          <m:t>𝐿</m:t>
                        </m:r>
                      </m:e>
                      <m:sub>
                        <m:r>
                          <a:rPr lang="en-US" altLang="zh-CN" sz="1600" dirty="0">
                            <a:latin typeface="Cambria Math" panose="02040503050406030204" pitchFamily="18" charset="0"/>
                            <a:sym typeface="+mn-lt"/>
                          </a:rPr>
                          <m:t>2</m:t>
                        </m:r>
                      </m:sub>
                    </m:sSub>
                  </m:oMath>
                </a14:m>
                <a:r>
                  <a:rPr lang="en-US" sz="1600" dirty="0"/>
                  <a:t> and </a:t>
                </a:r>
                <a14:m>
                  <m:oMath xmlns:m="http://schemas.openxmlformats.org/officeDocument/2006/math">
                    <m:sSub>
                      <m:sSubPr>
                        <m:ctrlPr>
                          <a:rPr lang="en-US" altLang="zh-CN" sz="1600" i="1" dirty="0">
                            <a:latin typeface="Cambria Math" panose="02040503050406030204" pitchFamily="18" charset="0"/>
                            <a:sym typeface="+mn-lt"/>
                          </a:rPr>
                        </m:ctrlPr>
                      </m:sSubPr>
                      <m:e>
                        <m:r>
                          <a:rPr lang="en-US" altLang="zh-CN" sz="1600" dirty="0">
                            <a:latin typeface="Cambria Math" panose="02040503050406030204" pitchFamily="18" charset="0"/>
                            <a:sym typeface="+mn-lt"/>
                          </a:rPr>
                          <m:t>𝐿</m:t>
                        </m:r>
                      </m:e>
                      <m:sub>
                        <m:r>
                          <a:rPr lang="en-US" altLang="zh-CN" sz="1600" dirty="0">
                            <a:latin typeface="Cambria Math" panose="02040503050406030204" pitchFamily="18" charset="0"/>
                            <a:sym typeface="+mn-lt"/>
                          </a:rPr>
                          <m:t>1</m:t>
                        </m:r>
                      </m:sub>
                    </m:sSub>
                  </m:oMath>
                </a14:m>
                <a:r>
                  <a:rPr lang="en-US" sz="1600" dirty="0"/>
                  <a:t>:</a:t>
                </a:r>
              </a:p>
              <a:p>
                <a:pPr lvl="1"/>
                <a:r>
                  <a:rPr lang="en-US" sz="1400" dirty="0"/>
                  <a:t>According to the preceding analysis, </a:t>
                </a:r>
                <a14:m>
                  <m:oMath xmlns:m="http://schemas.openxmlformats.org/officeDocument/2006/math">
                    <m:sSub>
                      <m:sSubPr>
                        <m:ctrlPr>
                          <a:rPr lang="en-US" altLang="zh-CN" sz="1400" i="1" dirty="0">
                            <a:latin typeface="Cambria Math" panose="02040503050406030204" pitchFamily="18" charset="0"/>
                            <a:sym typeface="+mn-lt"/>
                          </a:rPr>
                        </m:ctrlPr>
                      </m:sSubPr>
                      <m:e>
                        <m:r>
                          <a:rPr lang="en-US" altLang="zh-CN" sz="1400" dirty="0">
                            <a:latin typeface="Cambria Math" panose="02040503050406030204" pitchFamily="18" charset="0"/>
                            <a:sym typeface="+mn-lt"/>
                          </a:rPr>
                          <m:t>𝐿</m:t>
                        </m:r>
                      </m:e>
                      <m:sub>
                        <m:r>
                          <a:rPr lang="en-US" altLang="zh-CN" sz="1400" dirty="0">
                            <a:latin typeface="Cambria Math" panose="02040503050406030204" pitchFamily="18" charset="0"/>
                            <a:sym typeface="+mn-lt"/>
                          </a:rPr>
                          <m:t>1</m:t>
                        </m:r>
                      </m:sub>
                    </m:sSub>
                  </m:oMath>
                </a14:m>
                <a:r>
                  <a:rPr lang="en-US" sz="1400" dirty="0"/>
                  <a:t> can generate a more sparse model than </a:t>
                </a:r>
                <a14:m>
                  <m:oMath xmlns:m="http://schemas.openxmlformats.org/officeDocument/2006/math">
                    <m:sSub>
                      <m:sSubPr>
                        <m:ctrlPr>
                          <a:rPr lang="en-US" altLang="zh-CN" sz="1400" i="1" dirty="0">
                            <a:latin typeface="Cambria Math" panose="02040503050406030204" pitchFamily="18" charset="0"/>
                            <a:sym typeface="+mn-lt"/>
                          </a:rPr>
                        </m:ctrlPr>
                      </m:sSubPr>
                      <m:e>
                        <m:r>
                          <a:rPr lang="en-US" altLang="zh-CN" sz="1400" dirty="0">
                            <a:latin typeface="Cambria Math" panose="02040503050406030204" pitchFamily="18" charset="0"/>
                            <a:sym typeface="+mn-lt"/>
                          </a:rPr>
                          <m:t>𝐿</m:t>
                        </m:r>
                      </m:e>
                      <m:sub>
                        <m:r>
                          <a:rPr lang="en-US" altLang="zh-CN" sz="1400" dirty="0">
                            <a:latin typeface="Cambria Math" panose="02040503050406030204" pitchFamily="18" charset="0"/>
                            <a:sym typeface="+mn-lt"/>
                          </a:rPr>
                          <m:t>2</m:t>
                        </m:r>
                      </m:sub>
                    </m:sSub>
                  </m:oMath>
                </a14:m>
                <a:r>
                  <a:rPr lang="en-US" sz="1400" dirty="0"/>
                  <a:t>. When the value of parameter </a:t>
                </a:r>
                <a14:m>
                  <m:oMath xmlns:m="http://schemas.openxmlformats.org/officeDocument/2006/math">
                    <m:r>
                      <a:rPr lang="en-US" altLang="zh-CN" sz="1400" dirty="0">
                        <a:latin typeface="Cambria Math" panose="02040503050406030204" pitchFamily="18" charset="0"/>
                        <a:sym typeface="+mn-lt"/>
                      </a:rPr>
                      <m:t>𝑤</m:t>
                    </m:r>
                  </m:oMath>
                </a14:m>
                <a:r>
                  <a:rPr lang="en-US" sz="1400" dirty="0"/>
                  <a:t> is small, </a:t>
                </a:r>
                <a14:m>
                  <m:oMath xmlns:m="http://schemas.openxmlformats.org/officeDocument/2006/math">
                    <m:sSub>
                      <m:sSubPr>
                        <m:ctrlPr>
                          <a:rPr lang="en-US" altLang="zh-CN" sz="1400" i="1" dirty="0">
                            <a:latin typeface="Cambria Math" panose="02040503050406030204" pitchFamily="18" charset="0"/>
                            <a:sym typeface="+mn-lt"/>
                          </a:rPr>
                        </m:ctrlPr>
                      </m:sSubPr>
                      <m:e>
                        <m:r>
                          <a:rPr lang="en-US" altLang="zh-CN" sz="1400" dirty="0">
                            <a:latin typeface="Cambria Math" panose="02040503050406030204" pitchFamily="18" charset="0"/>
                            <a:sym typeface="+mn-lt"/>
                          </a:rPr>
                          <m:t>𝐿</m:t>
                        </m:r>
                      </m:e>
                      <m:sub>
                        <m:r>
                          <a:rPr lang="en-US" altLang="zh-CN" sz="1400" dirty="0">
                            <a:latin typeface="Cambria Math" panose="02040503050406030204" pitchFamily="18" charset="0"/>
                            <a:sym typeface="+mn-lt"/>
                          </a:rPr>
                          <m:t>1</m:t>
                        </m:r>
                      </m:sub>
                    </m:sSub>
                  </m:oMath>
                </a14:m>
                <a:r>
                  <a:rPr lang="en-US" sz="1400" dirty="0"/>
                  <a:t> regularization can directly reduce the parameter value to 0, which can be used for feature selection.</a:t>
                </a:r>
              </a:p>
              <a:p>
                <a:pPr lvl="1"/>
                <a:r>
                  <a:rPr lang="en-US" sz="1400" dirty="0"/>
                  <a:t>From the perspective of probability, many norm constraints are equivalent to adding prior probability distribution to parameters. In </a:t>
                </a:r>
                <a14:m>
                  <m:oMath xmlns:m="http://schemas.openxmlformats.org/officeDocument/2006/math">
                    <m:sSub>
                      <m:sSubPr>
                        <m:ctrlPr>
                          <a:rPr lang="en-US" altLang="zh-CN" sz="1400" i="1" dirty="0">
                            <a:latin typeface="Cambria Math" panose="02040503050406030204" pitchFamily="18" charset="0"/>
                            <a:sym typeface="+mn-lt"/>
                          </a:rPr>
                        </m:ctrlPr>
                      </m:sSubPr>
                      <m:e>
                        <m:r>
                          <a:rPr lang="en-US" altLang="zh-CN" sz="1400" dirty="0">
                            <a:latin typeface="Cambria Math" panose="02040503050406030204" pitchFamily="18" charset="0"/>
                            <a:sym typeface="+mn-lt"/>
                          </a:rPr>
                          <m:t>𝐿</m:t>
                        </m:r>
                      </m:e>
                      <m:sub>
                        <m:r>
                          <a:rPr lang="en-US" altLang="zh-CN" sz="1400" dirty="0">
                            <a:latin typeface="Cambria Math" panose="02040503050406030204" pitchFamily="18" charset="0"/>
                            <a:sym typeface="+mn-lt"/>
                          </a:rPr>
                          <m:t>2</m:t>
                        </m:r>
                      </m:sub>
                    </m:sSub>
                  </m:oMath>
                </a14:m>
                <a:r>
                  <a:rPr lang="en-US" sz="1400" dirty="0"/>
                  <a:t> regularization, the parameter value complies with the Gaussian distribution rule. In </a:t>
                </a:r>
                <a14:m>
                  <m:oMath xmlns:m="http://schemas.openxmlformats.org/officeDocument/2006/math">
                    <m:sSub>
                      <m:sSubPr>
                        <m:ctrlPr>
                          <a:rPr lang="en-US" altLang="zh-CN" sz="1400" i="1" dirty="0">
                            <a:latin typeface="Cambria Math" panose="02040503050406030204" pitchFamily="18" charset="0"/>
                            <a:sym typeface="+mn-lt"/>
                          </a:rPr>
                        </m:ctrlPr>
                      </m:sSubPr>
                      <m:e>
                        <m:r>
                          <a:rPr lang="en-US" altLang="zh-CN" sz="1400" dirty="0">
                            <a:latin typeface="Cambria Math" panose="02040503050406030204" pitchFamily="18" charset="0"/>
                            <a:sym typeface="+mn-lt"/>
                          </a:rPr>
                          <m:t>𝐿</m:t>
                        </m:r>
                      </m:e>
                      <m:sub>
                        <m:r>
                          <a:rPr lang="en-US" altLang="zh-CN" sz="1400" dirty="0">
                            <a:latin typeface="Cambria Math" panose="02040503050406030204" pitchFamily="18" charset="0"/>
                            <a:sym typeface="+mn-lt"/>
                          </a:rPr>
                          <m:t>1</m:t>
                        </m:r>
                      </m:sub>
                    </m:sSub>
                  </m:oMath>
                </a14:m>
                <a:r>
                  <a:rPr lang="en-US" sz="1400" dirty="0"/>
                  <a:t> regularization, the parameter value complies with the Laplace distribution rule.</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4"/>
                <a:stretch>
                  <a:fillRect l="-57" t="-501"/>
                </a:stretch>
              </a:blipFill>
            </p:spPr>
            <p:txBody>
              <a:bodyPr/>
              <a:lstStyle/>
              <a:p>
                <a:r>
                  <a:rPr lang="en-US">
                    <a:noFill/>
                  </a:rPr>
                  <a:t> </a:t>
                </a:r>
              </a:p>
            </p:txBody>
          </p:sp>
        </mc:Fallback>
      </mc:AlternateContent>
      <p:pic>
        <p:nvPicPr>
          <p:cNvPr id="4" name="图片 3"/>
          <p:cNvPicPr>
            <a:picLocks noChangeAspect="1"/>
          </p:cNvPicPr>
          <p:nvPr/>
        </p:nvPicPr>
        <p:blipFill>
          <a:blip r:embed="rId5"/>
          <a:stretch>
            <a:fillRect/>
          </a:stretch>
        </p:blipFill>
        <p:spPr>
          <a:xfrm>
            <a:off x="3139890" y="3204825"/>
            <a:ext cx="6104838" cy="2830682"/>
          </a:xfrm>
          <a:prstGeom prst="rect">
            <a:avLst/>
          </a:prstGeom>
          <a:ln w="12700">
            <a:solidFill>
              <a:schemeClr val="bg1">
                <a:lumMod val="85000"/>
              </a:schemeClr>
            </a:solidFill>
          </a:ln>
        </p:spPr>
      </p:pic>
      <mc:AlternateContent xmlns:mc="http://schemas.openxmlformats.org/markup-compatibility/2006" xmlns:a14="http://schemas.microsoft.com/office/drawing/2010/main">
        <mc:Choice Requires="a14">
          <p:sp>
            <p:nvSpPr>
              <p:cNvPr id="6" name="矩形 5"/>
              <p:cNvSpPr/>
              <p:nvPr/>
            </p:nvSpPr>
            <p:spPr>
              <a:xfrm>
                <a:off x="4643562" y="5875493"/>
                <a:ext cx="482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cs typeface="+mn-ea"/>
                              <a:sym typeface="+mn-lt"/>
                            </a:rPr>
                          </m:ctrlPr>
                        </m:sSubPr>
                        <m:e>
                          <m:r>
                            <a:rPr lang="en-US" altLang="zh-CN" i="1" dirty="0">
                              <a:latin typeface="Cambria Math" panose="02040503050406030204" pitchFamily="18" charset="0"/>
                              <a:cs typeface="+mn-ea"/>
                              <a:sym typeface="+mn-lt"/>
                            </a:rPr>
                            <m:t>𝐿</m:t>
                          </m:r>
                        </m:e>
                        <m:sub>
                          <m:r>
                            <a:rPr lang="en-US" altLang="zh-CN" i="1" dirty="0">
                              <a:latin typeface="Cambria Math" panose="02040503050406030204" pitchFamily="18" charset="0"/>
                              <a:cs typeface="+mn-ea"/>
                              <a:sym typeface="+mn-lt"/>
                            </a:rPr>
                            <m:t>1</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643562" y="5875493"/>
                <a:ext cx="482248"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13823" y="5875493"/>
                <a:ext cx="487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cs typeface="+mn-ea"/>
                              <a:sym typeface="+mn-lt"/>
                            </a:rPr>
                          </m:ctrlPr>
                        </m:sSubPr>
                        <m:e>
                          <m:r>
                            <a:rPr lang="en-US" altLang="zh-CN" i="1" dirty="0">
                              <a:latin typeface="Cambria Math" panose="02040503050406030204" pitchFamily="18" charset="0"/>
                              <a:cs typeface="+mn-ea"/>
                              <a:sym typeface="+mn-lt"/>
                            </a:rPr>
                            <m:t>𝐿</m:t>
                          </m:r>
                        </m:e>
                        <m:sub>
                          <m:r>
                            <a:rPr lang="en-US" altLang="zh-CN" i="1" dirty="0">
                              <a:latin typeface="Cambria Math" panose="02040503050406030204" pitchFamily="18" charset="0"/>
                              <a:cs typeface="+mn-ea"/>
                              <a:sym typeface="+mn-lt"/>
                            </a:rPr>
                            <m:t>2</m:t>
                          </m:r>
                        </m:sub>
                      </m:sSub>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813823" y="5875493"/>
                <a:ext cx="487569" cy="36933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143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Dataset Expansion</a:t>
            </a:r>
            <a:endParaRPr lang="en-US" dirty="0">
              <a:sym typeface="+mn-lt"/>
            </a:endParaRP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800" dirty="0">
                    <a:sym typeface="+mn-lt"/>
                  </a:rPr>
                  <a:t>The most effective way to prevent over-fitting is to add a training set. A larger training set has a smaller over-fitting probability. Dataset expansion is a time-saving method, but it varies in different fields.</a:t>
                </a:r>
              </a:p>
              <a:p>
                <a:pPr lvl="1"/>
                <a:r>
                  <a:rPr lang="en-US" sz="1600" dirty="0">
                    <a:sym typeface="+mn-lt"/>
                  </a:rPr>
                  <a:t>A common method in the object recognition field is to rotate or scale images. (The prerequisite to image transformation is that the type of the image cannot be changed through transformation. For example, for handwriting digit recognition, categories 6 and 9 can be easily changed after rotation).</a:t>
                </a:r>
              </a:p>
              <a:p>
                <a:pPr lvl="1"/>
                <a:r>
                  <a:rPr lang="en-US" sz="1600" dirty="0">
                    <a:sym typeface="+mn-lt"/>
                  </a:rPr>
                  <a:t>Random noise is added to the input data in speech recognition.</a:t>
                </a:r>
              </a:p>
              <a:p>
                <a:pPr lvl="1"/>
                <a:r>
                  <a:rPr lang="en-US" sz="1600" dirty="0">
                    <a:sym typeface="+mn-lt"/>
                  </a:rPr>
                  <a:t>A common practice of natural language processing (NLP) is replacing words with their synonyms.</a:t>
                </a:r>
              </a:p>
              <a:p>
                <a:pPr lvl="1"/>
                <a:r>
                  <a:rPr lang="en-US" sz="1600" dirty="0">
                    <a:sym typeface="+mn-lt"/>
                  </a:rPr>
                  <a:t>Noise injection can add noise to the input or to the hidden layer or output layer. </a:t>
                </a:r>
                <a:r>
                  <a:rPr lang="en-US" sz="1600" dirty="0"/>
                  <a:t>For example, for </a:t>
                </a:r>
                <a:r>
                  <a:rPr lang="en-US" sz="1600" dirty="0" err="1"/>
                  <a:t>Softmax</a:t>
                </a:r>
                <a:r>
                  <a:rPr lang="en-US" sz="1600" dirty="0"/>
                  <a:t> classification, noise can be added using the label smoothing technology. If noise is added to categories 0 and 1, the corresponding probabilities are changed to </a:t>
                </a:r>
                <a14:m>
                  <m:oMath xmlns:m="http://schemas.openxmlformats.org/officeDocument/2006/math">
                    <m:f>
                      <m:fPr>
                        <m:ctrlPr>
                          <a:rPr lang="en-US" altLang="zh-CN" sz="1600" i="1">
                            <a:latin typeface="Cambria Math" panose="02040503050406030204" pitchFamily="18" charset="0"/>
                            <a:sym typeface="+mn-lt"/>
                          </a:rPr>
                        </m:ctrlPr>
                      </m:fPr>
                      <m:num>
                        <m:r>
                          <a:rPr lang="zh-CN" altLang="en-US" sz="1600">
                            <a:latin typeface="Cambria Math" panose="02040503050406030204" pitchFamily="18" charset="0"/>
                            <a:sym typeface="+mn-lt"/>
                          </a:rPr>
                          <m:t>𝜀</m:t>
                        </m:r>
                      </m:num>
                      <m:den>
                        <m:r>
                          <a:rPr lang="en-US" altLang="zh-CN" sz="1600">
                            <a:latin typeface="Cambria Math" panose="02040503050406030204" pitchFamily="18" charset="0"/>
                            <a:sym typeface="+mn-lt"/>
                          </a:rPr>
                          <m:t>𝑘</m:t>
                        </m:r>
                      </m:den>
                    </m:f>
                  </m:oMath>
                </a14:m>
                <a:r>
                  <a:rPr lang="en-US" sz="1600" dirty="0"/>
                  <a:t> and </a:t>
                </a:r>
                <a14:m>
                  <m:oMath xmlns:m="http://schemas.openxmlformats.org/officeDocument/2006/math">
                    <m:r>
                      <a:rPr lang="en-US" altLang="zh-CN" sz="1600">
                        <a:latin typeface="Cambria Math" panose="02040503050406030204" pitchFamily="18" charset="0"/>
                        <a:sym typeface="+mn-lt"/>
                      </a:rPr>
                      <m:t>1</m:t>
                    </m:r>
                    <m:r>
                      <a:rPr lang="en-US" altLang="zh-CN" sz="1600">
                        <a:latin typeface="Cambria Math" panose="02040503050406030204" pitchFamily="18" charset="0"/>
                        <a:sym typeface="+mn-lt"/>
                      </a:rPr>
                      <m:t>−</m:t>
                    </m:r>
                    <m:f>
                      <m:fPr>
                        <m:ctrlPr>
                          <a:rPr lang="en-US" altLang="zh-CN" sz="1600" i="1">
                            <a:latin typeface="Cambria Math" panose="02040503050406030204" pitchFamily="18" charset="0"/>
                            <a:sym typeface="+mn-lt"/>
                          </a:rPr>
                        </m:ctrlPr>
                      </m:fPr>
                      <m:num>
                        <m:r>
                          <a:rPr lang="en-US" altLang="zh-CN" sz="1600">
                            <a:latin typeface="Cambria Math" panose="02040503050406030204" pitchFamily="18" charset="0"/>
                            <a:sym typeface="+mn-lt"/>
                          </a:rPr>
                          <m:t>𝑘</m:t>
                        </m:r>
                        <m:r>
                          <a:rPr lang="en-US" altLang="zh-CN" sz="1600">
                            <a:latin typeface="Cambria Math" panose="02040503050406030204" pitchFamily="18" charset="0"/>
                            <a:sym typeface="+mn-lt"/>
                          </a:rPr>
                          <m:t>−</m:t>
                        </m:r>
                        <m:r>
                          <a:rPr lang="en-US" altLang="zh-CN" sz="1600">
                            <a:latin typeface="Cambria Math" panose="02040503050406030204" pitchFamily="18" charset="0"/>
                            <a:sym typeface="+mn-lt"/>
                          </a:rPr>
                          <m:t>1</m:t>
                        </m:r>
                      </m:num>
                      <m:den>
                        <m:r>
                          <a:rPr lang="en-US" altLang="zh-CN" sz="1600">
                            <a:latin typeface="Cambria Math" panose="02040503050406030204" pitchFamily="18" charset="0"/>
                            <a:sym typeface="+mn-lt"/>
                          </a:rPr>
                          <m:t>𝑘</m:t>
                        </m:r>
                      </m:den>
                    </m:f>
                    <m:r>
                      <a:rPr lang="zh-CN" altLang="en-US" sz="1600">
                        <a:latin typeface="Cambria Math" panose="02040503050406030204" pitchFamily="18" charset="0"/>
                        <a:sym typeface="+mn-lt"/>
                      </a:rPr>
                      <m:t>𝜀</m:t>
                    </m:r>
                  </m:oMath>
                </a14:m>
                <a:r>
                  <a:rPr lang="en-US" sz="1600" dirty="0"/>
                  <a:t> respectively.</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398"/>
                </a:stretch>
              </a:blipFill>
            </p:spPr>
            <p:txBody>
              <a:bodyPr/>
              <a:lstStyle/>
              <a:p>
                <a:r>
                  <a:rPr lang="en-US">
                    <a:noFill/>
                  </a:rPr>
                  <a:t> </a:t>
                </a:r>
              </a:p>
            </p:txBody>
          </p:sp>
        </mc:Fallback>
      </mc:AlternateContent>
    </p:spTree>
    <p:extLst>
      <p:ext uri="{BB962C8B-B14F-4D97-AF65-F5344CB8AC3E}">
        <p14:creationId xmlns:p14="http://schemas.microsoft.com/office/powerpoint/2010/main" val="2301791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Traditional Machine Learning and Deep Learning</a:t>
            </a:r>
          </a:p>
        </p:txBody>
      </p:sp>
      <p:sp>
        <p:nvSpPr>
          <p:cNvPr id="3" name="文本占位符 2"/>
          <p:cNvSpPr>
            <a:spLocks noGrp="1"/>
          </p:cNvSpPr>
          <p:nvPr>
            <p:ph type="body" sz="quarter" idx="10"/>
          </p:nvPr>
        </p:nvSpPr>
        <p:spPr/>
        <p:txBody>
          <a:bodyPr wrap="square">
            <a:noAutofit/>
          </a:bodyPr>
          <a:lstStyle/>
          <a:p>
            <a:pPr algn="l"/>
            <a:r>
              <a:rPr lang="en-US" sz="2000">
                <a:latin typeface="Huawei Sans" panose="020C0503030203020204" pitchFamily="34" charset="0"/>
                <a:cs typeface="+mn-ea"/>
                <a:sym typeface="+mn-lt"/>
              </a:rPr>
              <a:t>As a model based on unsupervised feature learning and feature hierarchy learning, deep learning has great advantages in fields such as computer vision, speech recognition, and natural language processing.</a:t>
            </a:r>
          </a:p>
          <a:p>
            <a:pPr algn="l"/>
            <a:endParaRPr lang="zh-CN" altLang="en-US" sz="2000" dirty="0">
              <a:latin typeface="Huawei Sans" panose="020C0503030203020204" pitchFamily="34" charset="0"/>
              <a:cs typeface="+mn-ea"/>
              <a:sym typeface="+mn-lt"/>
            </a:endParaRPr>
          </a:p>
        </p:txBody>
      </p:sp>
      <p:graphicFrame>
        <p:nvGraphicFramePr>
          <p:cNvPr id="4" name="表格 3"/>
          <p:cNvGraphicFramePr>
            <a:graphicFrameLocks noGrp="1"/>
          </p:cNvGraphicFramePr>
          <p:nvPr/>
        </p:nvGraphicFramePr>
        <p:xfrm>
          <a:off x="1036692" y="2625053"/>
          <a:ext cx="10118616" cy="3331882"/>
        </p:xfrm>
        <a:graphic>
          <a:graphicData uri="http://schemas.openxmlformats.org/drawingml/2006/table">
            <a:tbl>
              <a:tblPr firstRow="1" bandRow="1">
                <a:tableStyleId>{5940675A-B579-460E-94D1-54222C63F5DA}</a:tableStyleId>
              </a:tblPr>
              <a:tblGrid>
                <a:gridCol w="5058975">
                  <a:extLst>
                    <a:ext uri="{9D8B030D-6E8A-4147-A177-3AD203B41FA5}">
                      <a16:colId xmlns:a16="http://schemas.microsoft.com/office/drawing/2014/main" val="20000"/>
                    </a:ext>
                  </a:extLst>
                </a:gridCol>
                <a:gridCol w="5059641">
                  <a:extLst>
                    <a:ext uri="{9D8B030D-6E8A-4147-A177-3AD203B41FA5}">
                      <a16:colId xmlns:a16="http://schemas.microsoft.com/office/drawing/2014/main" val="20001"/>
                    </a:ext>
                  </a:extLst>
                </a:gridCol>
              </a:tblGrid>
              <a:tr h="504056">
                <a:tc>
                  <a:txBody>
                    <a:bodyPr/>
                    <a:lstStyle/>
                    <a:p>
                      <a:pPr algn="ctr" fontAlgn="ctr"/>
                      <a:r>
                        <a:rPr lang="en-US" sz="1800" b="1" dirty="0">
                          <a:latin typeface="Huawei Sans" panose="020C0503030203020204" pitchFamily="34" charset="0"/>
                          <a:ea typeface="+mn-ea"/>
                          <a:cs typeface="+mn-ea"/>
                          <a:sym typeface="+mn-lt"/>
                        </a:rPr>
                        <a:t>Traditional Machine Learning</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fontAlgn="ctr"/>
                      <a:r>
                        <a:rPr lang="en-US" sz="1800" b="1" dirty="0">
                          <a:latin typeface="Huawei Sans" panose="020C0503030203020204" pitchFamily="34" charset="0"/>
                          <a:ea typeface="+mn-ea"/>
                          <a:cs typeface="+mn-ea"/>
                          <a:sym typeface="+mn-lt"/>
                        </a:rPr>
                        <a:t>Deep Learning</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00"/>
                  </a:ext>
                </a:extLst>
              </a:tr>
              <a:tr h="432048">
                <a:tc>
                  <a:txBody>
                    <a:bodyPr/>
                    <a:lstStyle/>
                    <a:p>
                      <a:pPr algn="l" fontAlgn="ctr"/>
                      <a:r>
                        <a:rPr lang="en-US" sz="1600" dirty="0">
                          <a:latin typeface="Huawei Sans" panose="020C0503030203020204" pitchFamily="34" charset="0"/>
                          <a:ea typeface="+mn-ea"/>
                          <a:cs typeface="+mn-ea"/>
                          <a:sym typeface="+mn-lt"/>
                        </a:rPr>
                        <a:t>Low hardware requirements on the computer: Given the limited computing amount, the computer does not need a GPU for parallel computing generally.</a:t>
                      </a:r>
                    </a:p>
                  </a:txBody>
                  <a:tcPr anchor="ctr">
                    <a:lnL w="28575" cap="flat" cmpd="sng" algn="ctr">
                      <a:solidFill>
                        <a:schemeClr val="tx1"/>
                      </a:solidFill>
                      <a:prstDash val="solid"/>
                      <a:round/>
                      <a:headEnd type="none" w="med" len="med"/>
                      <a:tailEnd type="none" w="med" len="med"/>
                    </a:lnL>
                  </a:tcPr>
                </a:tc>
                <a:tc>
                  <a:txBody>
                    <a:bodyPr/>
                    <a:lstStyle/>
                    <a:p>
                      <a:pPr algn="l" fontAlgn="ctr"/>
                      <a:r>
                        <a:rPr lang="en-US" sz="1600" b="0" i="0">
                          <a:solidFill>
                            <a:schemeClr val="tx1"/>
                          </a:solidFill>
                          <a:latin typeface="Huawei Sans" panose="020C0503030203020204" pitchFamily="34" charset="0"/>
                          <a:ea typeface="+mn-ea"/>
                          <a:cs typeface="+mn-ea"/>
                          <a:sym typeface="+mn-lt"/>
                        </a:rPr>
                        <a:t>Higher hardware requirements on the computer: To execute matrix operations on massive data, the computer needs a GPU to perform parallel computing.</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55673">
                <a:tc>
                  <a:txBody>
                    <a:bodyPr/>
                    <a:lstStyle/>
                    <a:p>
                      <a:pPr algn="l" fontAlgn="ctr"/>
                      <a:r>
                        <a:rPr lang="en-US" sz="1600">
                          <a:latin typeface="Huawei Sans" panose="020C0503030203020204" pitchFamily="34" charset="0"/>
                          <a:ea typeface="+mn-ea"/>
                          <a:cs typeface="+mn-ea"/>
                          <a:sym typeface="+mn-lt"/>
                        </a:rPr>
                        <a:t>Applicable to training under a small data amount and whose performance cannot be improved continuously as the data amount increases.</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latin typeface="Huawei Sans" panose="020C0503030203020204" pitchFamily="34" charset="0"/>
                          <a:ea typeface="+mn-ea"/>
                          <a:cs typeface="+mn-ea"/>
                          <a:sym typeface="+mn-lt"/>
                        </a:rPr>
                        <a:t>The performance can be high when high-dimensional weight parameters and massive training data are provided.</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66123">
                <a:tc>
                  <a:txBody>
                    <a:bodyPr/>
                    <a:lstStyle/>
                    <a:p>
                      <a:pPr algn="l" fontAlgn="ctr"/>
                      <a:r>
                        <a:rPr lang="en-US" sz="1600">
                          <a:latin typeface="Huawei Sans" panose="020C0503030203020204" pitchFamily="34" charset="0"/>
                          <a:ea typeface="+mn-ea"/>
                          <a:cs typeface="+mn-ea"/>
                          <a:sym typeface="+mn-lt"/>
                        </a:rPr>
                        <a:t>Level-by-level problem breakdown</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latin typeface="Huawei Sans" panose="020C0503030203020204" pitchFamily="34" charset="0"/>
                          <a:ea typeface="+mn-ea"/>
                          <a:cs typeface="+mn-ea"/>
                          <a:sym typeface="+mn-lt"/>
                        </a:rPr>
                        <a:t>E2E learning</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55673">
                <a:tc>
                  <a:txBody>
                    <a:bodyPr/>
                    <a:lstStyle/>
                    <a:p>
                      <a:pPr algn="l" fontAlgn="ctr"/>
                      <a:r>
                        <a:rPr lang="en-US" sz="1600">
                          <a:latin typeface="Huawei Sans" panose="020C0503030203020204" pitchFamily="34" charset="0"/>
                          <a:ea typeface="+mn-ea"/>
                          <a:cs typeface="+mn-ea"/>
                          <a:sym typeface="+mn-lt"/>
                        </a:rPr>
                        <a:t>Manual feature selection</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a:latin typeface="Huawei Sans" panose="020C0503030203020204" pitchFamily="34" charset="0"/>
                          <a:ea typeface="+mn-ea"/>
                          <a:cs typeface="+mn-ea"/>
                          <a:sym typeface="+mn-lt"/>
                        </a:rPr>
                        <a:t>Algorithm-based automatic feature extraction</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511346">
                <a:tc>
                  <a:txBody>
                    <a:bodyPr/>
                    <a:lstStyle/>
                    <a:p>
                      <a:pPr algn="l" fontAlgn="ctr"/>
                      <a:r>
                        <a:rPr lang="en-US" sz="1600">
                          <a:latin typeface="Huawei Sans" panose="020C0503030203020204" pitchFamily="34" charset="0"/>
                          <a:ea typeface="+mn-ea"/>
                          <a:cs typeface="+mn-ea"/>
                          <a:sym typeface="+mn-lt"/>
                        </a:rPr>
                        <a:t>Easy-to-explain features</a:t>
                      </a: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l" fontAlgn="ctr"/>
                      <a:r>
                        <a:rPr lang="en-US" sz="1600" dirty="0">
                          <a:latin typeface="Huawei Sans" panose="020C0503030203020204" pitchFamily="34" charset="0"/>
                          <a:ea typeface="+mn-ea"/>
                          <a:cs typeface="+mn-ea"/>
                          <a:sym typeface="+mn-lt"/>
                        </a:rPr>
                        <a:t>Hard-to-explain features</a:t>
                      </a: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53743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Dropout</a:t>
            </a:r>
          </a:p>
        </p:txBody>
      </p:sp>
      <p:sp>
        <p:nvSpPr>
          <p:cNvPr id="3" name="文本占位符 2"/>
          <p:cNvSpPr>
            <a:spLocks noGrp="1"/>
          </p:cNvSpPr>
          <p:nvPr>
            <p:ph type="body" sz="quarter" idx="10"/>
          </p:nvPr>
        </p:nvSpPr>
        <p:spPr/>
        <p:txBody>
          <a:bodyPr/>
          <a:lstStyle/>
          <a:p>
            <a:r>
              <a:rPr lang="en-US" sz="1600" dirty="0">
                <a:sym typeface="+mn-lt"/>
              </a:rPr>
              <a:t>Dropout is a common and simple regularization method, which has been widely used since 2014. Simply put, Dropout randomly discards some inputs during the training process. In this case, the parameters corresponding to the discarded inputs are not updated. As an integration method, Dropout combines all sub-network results and obtains sub-networks by randomly dropping inputs. See the figures below: </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902" y="2833176"/>
            <a:ext cx="3563460" cy="3321980"/>
          </a:xfrm>
          <a:prstGeom prst="rect">
            <a:avLst/>
          </a:prstGeom>
          <a:ln w="12700">
            <a:solidFill>
              <a:schemeClr val="bg1">
                <a:lumMod val="85000"/>
              </a:schemeClr>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385" y="2813510"/>
            <a:ext cx="3627562" cy="3341646"/>
          </a:xfrm>
          <a:prstGeom prst="rect">
            <a:avLst/>
          </a:prstGeom>
          <a:ln w="12700">
            <a:solidFill>
              <a:schemeClr val="bg1">
                <a:lumMod val="85000"/>
              </a:schemeClr>
            </a:solidFill>
          </a:ln>
        </p:spPr>
      </p:pic>
    </p:spTree>
    <p:extLst>
      <p:ext uri="{BB962C8B-B14F-4D97-AF65-F5344CB8AC3E}">
        <p14:creationId xmlns:p14="http://schemas.microsoft.com/office/powerpoint/2010/main" val="94450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hy “early-stopping” works as Regularization? - RAHUL JAI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582" y="2108796"/>
            <a:ext cx="5065361" cy="410053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rmAutofit/>
          </a:bodyPr>
          <a:lstStyle/>
          <a:p>
            <a:r>
              <a:rPr lang="en-US">
                <a:sym typeface="+mn-lt"/>
              </a:rPr>
              <a:t>Early Stopping</a:t>
            </a:r>
            <a:endParaRPr lang="en-US" dirty="0">
              <a:sym typeface="+mn-lt"/>
            </a:endParaRPr>
          </a:p>
        </p:txBody>
      </p:sp>
      <p:sp>
        <p:nvSpPr>
          <p:cNvPr id="4" name="文本占位符 3"/>
          <p:cNvSpPr>
            <a:spLocks noGrp="1"/>
          </p:cNvSpPr>
          <p:nvPr>
            <p:ph type="body" sz="quarter" idx="10"/>
          </p:nvPr>
        </p:nvSpPr>
        <p:spPr/>
        <p:txBody>
          <a:bodyPr/>
          <a:lstStyle/>
          <a:p>
            <a:r>
              <a:rPr lang="en-US">
                <a:sym typeface="+mn-lt"/>
              </a:rPr>
              <a:t>A test on data of the validation set can be inserted during the training. When the data loss of the verification set increases, </a:t>
            </a:r>
            <a:r>
              <a:rPr lang="en-US"/>
              <a:t>perform early stopping.</a:t>
            </a:r>
          </a:p>
        </p:txBody>
      </p:sp>
      <p:sp>
        <p:nvSpPr>
          <p:cNvPr id="10" name="文本框 9"/>
          <p:cNvSpPr txBox="1"/>
          <p:nvPr/>
        </p:nvSpPr>
        <p:spPr bwMode="auto">
          <a:xfrm>
            <a:off x="5772445" y="3666692"/>
            <a:ext cx="1942369" cy="351584"/>
          </a:xfrm>
          <a:prstGeom prst="rect">
            <a:avLst/>
          </a:prstGeom>
          <a:noFill/>
          <a:ln w="12700">
            <a:solidFill>
              <a:schemeClr val="bg1">
                <a:lumMod val="85000"/>
              </a:schemeClr>
            </a:solidFill>
            <a:miter lim="800000"/>
            <a:headEnd/>
            <a:tailEnd/>
          </a:ln>
        </p:spPr>
        <p:txBody>
          <a:bodyPr wrap="square" lIns="99980" tIns="49986" rIns="99980" bIns="49986" rtlCol="0">
            <a:noAutofit/>
          </a:bodyPr>
          <a:lstStyle/>
          <a:p>
            <a:pPr algn="ctr" defTabSz="1001649" eaLnBrk="0" fontAlgn="ctr" hangingPunct="0"/>
            <a:r>
              <a:rPr lang="en-US" sz="1400" b="1">
                <a:solidFill>
                  <a:srgbClr val="000000"/>
                </a:solidFill>
                <a:latin typeface="Huawei Sans" panose="020C0503030203020204" pitchFamily="34" charset="0"/>
                <a:ea typeface="+mn-ea"/>
                <a:cs typeface="+mn-ea"/>
                <a:sym typeface="+mn-lt"/>
              </a:rPr>
              <a:t>Early stopping</a:t>
            </a:r>
          </a:p>
        </p:txBody>
      </p:sp>
    </p:spTree>
    <p:extLst>
      <p:ext uri="{BB962C8B-B14F-4D97-AF65-F5344CB8AC3E}">
        <p14:creationId xmlns:p14="http://schemas.microsoft.com/office/powerpoint/2010/main" val="3857491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a:solidFill>
                  <a:schemeClr val="bg1">
                    <a:lumMod val="50000"/>
                  </a:schemeClr>
                </a:solidFill>
                <a:latin typeface="Huawei Sans" panose="020C0503030203020204" pitchFamily="34" charset="0"/>
                <a:cs typeface="+mn-ea"/>
                <a:sym typeface="+mn-lt"/>
              </a:rPr>
              <a:t>Deep Learning Summary</a:t>
            </a:r>
          </a:p>
          <a:p>
            <a:r>
              <a:rPr lang="en-US">
                <a:solidFill>
                  <a:schemeClr val="bg1">
                    <a:lumMod val="50000"/>
                  </a:schemeClr>
                </a:solidFill>
                <a:latin typeface="Huawei Sans" panose="020C0503030203020204" pitchFamily="34" charset="0"/>
                <a:cs typeface="+mn-ea"/>
                <a:sym typeface="+mn-lt"/>
              </a:rPr>
              <a:t>Training Rules</a:t>
            </a:r>
          </a:p>
          <a:p>
            <a:r>
              <a:rPr lang="en-US">
                <a:solidFill>
                  <a:schemeClr val="bg1">
                    <a:lumMod val="50000"/>
                  </a:schemeClr>
                </a:solidFill>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b="1">
                <a:latin typeface="Huawei Sans" panose="020C0503030203020204" pitchFamily="34" charset="0"/>
                <a:cs typeface="+mn-ea"/>
                <a:sym typeface="+mn-lt"/>
              </a:rPr>
              <a:t>Optimizer</a:t>
            </a:r>
          </a:p>
          <a:p>
            <a:r>
              <a:rPr lang="en-US">
                <a:solidFill>
                  <a:schemeClr val="bg1">
                    <a:lumMod val="50000"/>
                  </a:schemeClr>
                </a:solidFill>
                <a:latin typeface="Huawei Sans" panose="020C0503030203020204" pitchFamily="34" charset="0"/>
                <a:cs typeface="+mn-ea"/>
                <a:sym typeface="+mn-lt"/>
              </a:rPr>
              <a:t>Types of Neural Networks</a:t>
            </a:r>
          </a:p>
          <a:p>
            <a:r>
              <a:rPr lang="en-US">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12050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Optimizer</a:t>
            </a:r>
          </a:p>
        </p:txBody>
      </p:sp>
      <p:sp>
        <p:nvSpPr>
          <p:cNvPr id="3" name="文本占位符 2"/>
          <p:cNvSpPr>
            <a:spLocks noGrp="1"/>
          </p:cNvSpPr>
          <p:nvPr>
            <p:ph type="body" sz="quarter" idx="10"/>
          </p:nvPr>
        </p:nvSpPr>
        <p:spPr/>
        <p:txBody>
          <a:bodyPr/>
          <a:lstStyle/>
          <a:p>
            <a:r>
              <a:rPr lang="en-US" dirty="0">
                <a:sym typeface="+mn-lt"/>
              </a:rPr>
              <a:t>There are various optimized versions of gradient descent algorithms. In object-oriented language implementation, different gradient descent algorithms are often encapsulated into objects called optimizers.</a:t>
            </a:r>
          </a:p>
          <a:p>
            <a:r>
              <a:rPr lang="en-US" dirty="0">
                <a:sym typeface="+mn-lt"/>
              </a:rPr>
              <a:t>Purposes of the algorithm optimization include but are not limited to:</a:t>
            </a:r>
          </a:p>
          <a:p>
            <a:pPr lvl="1"/>
            <a:r>
              <a:rPr lang="en-US" dirty="0"/>
              <a:t>Accelerating algorithm convergence.</a:t>
            </a:r>
          </a:p>
          <a:p>
            <a:pPr lvl="1"/>
            <a:r>
              <a:rPr lang="en-US" dirty="0"/>
              <a:t>Preventing or jumping out of local extreme values.</a:t>
            </a:r>
          </a:p>
          <a:p>
            <a:pPr lvl="1"/>
            <a:r>
              <a:rPr lang="en-US" dirty="0"/>
              <a:t>Simplifying manual parameter setting, especially the learning rate (LR).</a:t>
            </a:r>
          </a:p>
          <a:p>
            <a:r>
              <a:rPr lang="en-US" dirty="0">
                <a:sym typeface="+mn-lt"/>
              </a:rPr>
              <a:t>Common optimizers: common GD optimizer, momentum optimizer, </a:t>
            </a:r>
            <a:r>
              <a:rPr lang="en-US" dirty="0" err="1">
                <a:sym typeface="+mn-lt"/>
              </a:rPr>
              <a:t>Nesterov</a:t>
            </a:r>
            <a:r>
              <a:rPr lang="en-US" dirty="0">
                <a:sym typeface="+mn-lt"/>
              </a:rPr>
              <a:t>, </a:t>
            </a:r>
            <a:r>
              <a:rPr lang="en-US" dirty="0" err="1">
                <a:sym typeface="+mn-lt"/>
              </a:rPr>
              <a:t>AdaGrad</a:t>
            </a:r>
            <a:r>
              <a:rPr lang="en-US" dirty="0">
                <a:sym typeface="+mn-lt"/>
              </a:rPr>
              <a:t>, </a:t>
            </a:r>
            <a:r>
              <a:rPr lang="en-US" dirty="0" err="1">
                <a:sym typeface="+mn-lt"/>
              </a:rPr>
              <a:t>AdaDelta</a:t>
            </a:r>
            <a:r>
              <a:rPr lang="en-US" dirty="0">
                <a:sym typeface="+mn-lt"/>
              </a:rPr>
              <a:t>, </a:t>
            </a:r>
            <a:r>
              <a:rPr lang="en-US" dirty="0" err="1">
                <a:sym typeface="+mn-lt"/>
              </a:rPr>
              <a:t>RMSProp</a:t>
            </a:r>
            <a:r>
              <a:rPr lang="en-US" dirty="0">
                <a:sym typeface="+mn-lt"/>
              </a:rPr>
              <a:t>, Adam, </a:t>
            </a:r>
            <a:r>
              <a:rPr lang="en-US" dirty="0" err="1">
                <a:sym typeface="+mn-lt"/>
              </a:rPr>
              <a:t>AdaMax</a:t>
            </a:r>
            <a:r>
              <a:rPr lang="en-US" dirty="0">
                <a:sym typeface="+mn-lt"/>
              </a:rPr>
              <a:t>, and </a:t>
            </a:r>
            <a:r>
              <a:rPr lang="en-US" dirty="0" err="1">
                <a:sym typeface="+mn-lt"/>
              </a:rPr>
              <a:t>Nadam</a:t>
            </a:r>
            <a:r>
              <a:rPr lang="en-US" dirty="0">
                <a:sym typeface="+mn-lt"/>
              </a:rPr>
              <a:t>.</a:t>
            </a:r>
          </a:p>
          <a:p>
            <a:endParaRPr lang="en-US" dirty="0">
              <a:sym typeface="+mn-lt"/>
            </a:endParaRPr>
          </a:p>
        </p:txBody>
      </p:sp>
    </p:spTree>
    <p:extLst>
      <p:ext uri="{BB962C8B-B14F-4D97-AF65-F5344CB8AC3E}">
        <p14:creationId xmlns:p14="http://schemas.microsoft.com/office/powerpoint/2010/main" val="2310161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Momentum Optimizer</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400" dirty="0"/>
                  <a:t>A most basic improvement is to add momentum terms for </a:t>
                </a:r>
                <a14:m>
                  <m:oMath xmlns:m="http://schemas.openxmlformats.org/officeDocument/2006/math">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𝑗𝑖</m:t>
                        </m:r>
                      </m:sub>
                    </m:sSub>
                  </m:oMath>
                </a14:m>
                <a:r>
                  <a:rPr lang="en-US" sz="1400" dirty="0"/>
                  <a:t>. Assume that the weight correction of the </a:t>
                </a:r>
                <a14:m>
                  <m:oMath xmlns:m="http://schemas.openxmlformats.org/officeDocument/2006/math">
                    <m:r>
                      <a:rPr lang="en-US" altLang="zh-CN" sz="1400" dirty="0">
                        <a:latin typeface="Cambria Math" panose="02040503050406030204" pitchFamily="18" charset="0"/>
                        <a:sym typeface="+mn-lt"/>
                      </a:rPr>
                      <m:t>𝑛</m:t>
                    </m:r>
                  </m:oMath>
                </a14:m>
                <a:r>
                  <a:rPr lang="en-US" sz="1400" dirty="0"/>
                  <a:t>-</a:t>
                </a:r>
                <a:r>
                  <a:rPr lang="en-US" sz="1400" dirty="0" err="1"/>
                  <a:t>th</a:t>
                </a:r>
                <a:r>
                  <a:rPr lang="en-US" sz="1400" dirty="0"/>
                  <a:t> iteration is </a:t>
                </a:r>
                <a14:m>
                  <m:oMath xmlns:m="http://schemas.openxmlformats.org/officeDocument/2006/math">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𝑗𝑖</m:t>
                        </m:r>
                      </m:sub>
                    </m:sSub>
                    <m:r>
                      <a:rPr lang="en-US" altLang="zh-CN" sz="1400">
                        <a:latin typeface="Cambria Math" panose="02040503050406030204" pitchFamily="18" charset="0"/>
                        <a:sym typeface="+mn-lt"/>
                      </a:rPr>
                      <m:t>(</m:t>
                    </m:r>
                    <m:r>
                      <a:rPr lang="en-US" altLang="zh-CN" sz="1400">
                        <a:latin typeface="Cambria Math" panose="02040503050406030204" pitchFamily="18" charset="0"/>
                        <a:sym typeface="+mn-lt"/>
                      </a:rPr>
                      <m:t>𝑛</m:t>
                    </m:r>
                    <m:r>
                      <a:rPr lang="en-US" altLang="zh-CN" sz="1400">
                        <a:latin typeface="Cambria Math" panose="02040503050406030204" pitchFamily="18" charset="0"/>
                        <a:sym typeface="+mn-lt"/>
                      </a:rPr>
                      <m:t>) </m:t>
                    </m:r>
                  </m:oMath>
                </a14:m>
                <a:r>
                  <a:rPr lang="en-US" sz="1400" dirty="0"/>
                  <a:t>. The weight correction rule is:</a:t>
                </a:r>
              </a:p>
              <a:p>
                <a14:m>
                  <m:oMath xmlns:m="http://schemas.openxmlformats.org/officeDocument/2006/math">
                    <m:r>
                      <a:rPr lang="en-US" altLang="zh-CN" sz="1400">
                        <a:latin typeface="Cambria Math" panose="02040503050406030204" pitchFamily="18" charset="0"/>
                        <a:sym typeface="+mn-lt"/>
                      </a:rPr>
                      <m:t>∆</m:t>
                    </m:r>
                    <m:sSubSup>
                      <m:sSubSupPr>
                        <m:ctrlPr>
                          <a:rPr lang="en-US" altLang="zh-CN" sz="1400" i="1">
                            <a:latin typeface="Cambria Math" panose="02040503050406030204" pitchFamily="18" charset="0"/>
                            <a:sym typeface="+mn-lt"/>
                          </a:rPr>
                        </m:ctrlPr>
                      </m:sSubSup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𝑗𝑖</m:t>
                        </m:r>
                      </m:sub>
                      <m:sup>
                        <m:r>
                          <a:rPr lang="en-US" altLang="zh-CN" sz="1400">
                            <a:latin typeface="Cambria Math" panose="02040503050406030204" pitchFamily="18" charset="0"/>
                            <a:sym typeface="+mn-lt"/>
                          </a:rPr>
                          <m:t>𝑙</m:t>
                        </m:r>
                      </m:sup>
                    </m:sSubSup>
                    <m:d>
                      <m:dPr>
                        <m:ctrlPr>
                          <a:rPr lang="en-US" altLang="zh-CN" sz="1400" i="1">
                            <a:latin typeface="Cambria Math" panose="02040503050406030204" pitchFamily="18" charset="0"/>
                            <a:sym typeface="+mn-lt"/>
                          </a:rPr>
                        </m:ctrlPr>
                      </m:dPr>
                      <m:e>
                        <m:r>
                          <a:rPr lang="en-US" altLang="zh-CN" sz="1400">
                            <a:latin typeface="Cambria Math" panose="02040503050406030204" pitchFamily="18" charset="0"/>
                            <a:sym typeface="+mn-lt"/>
                          </a:rPr>
                          <m:t>𝑛</m:t>
                        </m:r>
                      </m:e>
                    </m:d>
                    <m:r>
                      <a:rPr lang="en-US" altLang="zh-CN" sz="1400">
                        <a:latin typeface="Cambria Math" panose="02040503050406030204" pitchFamily="18" charset="0"/>
                        <a:sym typeface="+mn-lt"/>
                      </a:rPr>
                      <m:t>=−</m:t>
                    </m:r>
                    <m:r>
                      <a:rPr lang="zh-CN" altLang="en-US" sz="1400">
                        <a:latin typeface="Cambria Math" panose="02040503050406030204" pitchFamily="18" charset="0"/>
                        <a:sym typeface="+mn-lt"/>
                      </a:rPr>
                      <m:t>𝜂</m:t>
                    </m:r>
                    <m:sSubSup>
                      <m:sSubSupPr>
                        <m:ctrlPr>
                          <a:rPr lang="en-US" altLang="zh-CN" sz="1400" i="1">
                            <a:latin typeface="Cambria Math" panose="02040503050406030204" pitchFamily="18" charset="0"/>
                            <a:sym typeface="+mn-lt"/>
                          </a:rPr>
                        </m:ctrlPr>
                      </m:sSubSupPr>
                      <m:e>
                        <m:r>
                          <a:rPr lang="zh-CN" altLang="en-US" sz="1400">
                            <a:latin typeface="Cambria Math" panose="02040503050406030204" pitchFamily="18" charset="0"/>
                            <a:sym typeface="+mn-lt"/>
                          </a:rPr>
                          <m:t>𝛿</m:t>
                        </m:r>
                      </m:e>
                      <m:sub>
                        <m:r>
                          <a:rPr lang="en-US" altLang="zh-CN" sz="1400">
                            <a:latin typeface="Cambria Math" panose="02040503050406030204" pitchFamily="18" charset="0"/>
                            <a:sym typeface="+mn-lt"/>
                          </a:rPr>
                          <m:t>𝑖</m:t>
                        </m:r>
                      </m:sub>
                      <m:sup>
                        <m:r>
                          <a:rPr lang="en-US" altLang="zh-CN" sz="1400">
                            <a:latin typeface="Cambria Math" panose="02040503050406030204" pitchFamily="18" charset="0"/>
                            <a:sym typeface="+mn-lt"/>
                          </a:rPr>
                          <m:t>𝑙</m:t>
                        </m:r>
                        <m:r>
                          <a:rPr lang="en-US" altLang="zh-CN" sz="1400">
                            <a:latin typeface="Cambria Math" panose="02040503050406030204" pitchFamily="18" charset="0"/>
                            <a:sym typeface="+mn-lt"/>
                          </a:rPr>
                          <m:t>+1</m:t>
                        </m:r>
                      </m:sup>
                    </m:sSubSup>
                    <m:sSubSup>
                      <m:sSubSupPr>
                        <m:ctrlPr>
                          <a:rPr lang="en-US" altLang="zh-CN" sz="1400" i="1">
                            <a:latin typeface="Cambria Math" panose="02040503050406030204" pitchFamily="18" charset="0"/>
                            <a:sym typeface="+mn-lt"/>
                          </a:rPr>
                        </m:ctrlPr>
                      </m:sSubSupPr>
                      <m:e>
                        <m:r>
                          <a:rPr lang="en-US" altLang="zh-CN" sz="1400">
                            <a:latin typeface="Cambria Math" panose="02040503050406030204" pitchFamily="18" charset="0"/>
                            <a:sym typeface="+mn-lt"/>
                          </a:rPr>
                          <m:t>𝑥</m:t>
                        </m:r>
                      </m:e>
                      <m:sub>
                        <m:r>
                          <a:rPr lang="en-US" altLang="zh-CN" sz="1400">
                            <a:latin typeface="Cambria Math" panose="02040503050406030204" pitchFamily="18" charset="0"/>
                            <a:sym typeface="+mn-lt"/>
                          </a:rPr>
                          <m:t>𝑗</m:t>
                        </m:r>
                      </m:sub>
                      <m:sup>
                        <m:r>
                          <a:rPr lang="en-US" altLang="zh-CN" sz="1400">
                            <a:latin typeface="Cambria Math" panose="02040503050406030204" pitchFamily="18" charset="0"/>
                            <a:sym typeface="+mn-lt"/>
                          </a:rPr>
                          <m:t>𝑙</m:t>
                        </m:r>
                      </m:sup>
                    </m:sSubSup>
                    <m:r>
                      <a:rPr lang="en-US" altLang="zh-CN" sz="1400">
                        <a:latin typeface="Cambria Math" panose="02040503050406030204" pitchFamily="18" charset="0"/>
                        <a:sym typeface="+mn-lt"/>
                      </a:rPr>
                      <m:t>(</m:t>
                    </m:r>
                    <m:r>
                      <a:rPr lang="en-US" altLang="zh-CN" sz="1400">
                        <a:latin typeface="Cambria Math" panose="02040503050406030204" pitchFamily="18" charset="0"/>
                        <a:sym typeface="+mn-lt"/>
                      </a:rPr>
                      <m:t>𝑛</m:t>
                    </m:r>
                    <m:r>
                      <a:rPr lang="en-US" altLang="zh-CN" sz="1400">
                        <a:latin typeface="Cambria Math" panose="02040503050406030204" pitchFamily="18" charset="0"/>
                        <a:sym typeface="+mn-lt"/>
                      </a:rPr>
                      <m:t>)+</m:t>
                    </m:r>
                    <m:r>
                      <a:rPr lang="zh-CN" altLang="en-US" sz="1400">
                        <a:latin typeface="Cambria Math" panose="02040503050406030204" pitchFamily="18" charset="0"/>
                        <a:sym typeface="+mn-lt"/>
                      </a:rPr>
                      <m:t>𝛼</m:t>
                    </m:r>
                    <m:r>
                      <a:rPr lang="en-US" altLang="zh-CN" sz="1400">
                        <a:latin typeface="Cambria Math" panose="02040503050406030204" pitchFamily="18" charset="0"/>
                        <a:sym typeface="+mn-lt"/>
                      </a:rPr>
                      <m:t>∆</m:t>
                    </m:r>
                    <m:sSubSup>
                      <m:sSubSupPr>
                        <m:ctrlPr>
                          <a:rPr lang="en-US" altLang="zh-CN" sz="1400" i="1">
                            <a:latin typeface="Cambria Math" panose="02040503050406030204" pitchFamily="18" charset="0"/>
                            <a:sym typeface="+mn-lt"/>
                          </a:rPr>
                        </m:ctrlPr>
                      </m:sSubSup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𝑗𝑖</m:t>
                        </m:r>
                      </m:sub>
                      <m:sup>
                        <m:r>
                          <a:rPr lang="en-US" altLang="zh-CN" sz="1400">
                            <a:latin typeface="Cambria Math" panose="02040503050406030204" pitchFamily="18" charset="0"/>
                            <a:sym typeface="+mn-lt"/>
                          </a:rPr>
                          <m:t>𝑙</m:t>
                        </m:r>
                      </m:sup>
                    </m:sSubSup>
                    <m:d>
                      <m:dPr>
                        <m:ctrlPr>
                          <a:rPr lang="en-US" altLang="zh-CN" sz="1400" i="1">
                            <a:latin typeface="Cambria Math" panose="02040503050406030204" pitchFamily="18" charset="0"/>
                            <a:sym typeface="+mn-lt"/>
                          </a:rPr>
                        </m:ctrlPr>
                      </m:dPr>
                      <m:e>
                        <m:r>
                          <a:rPr lang="en-US" altLang="zh-CN" sz="1400">
                            <a:latin typeface="Cambria Math" panose="02040503050406030204" pitchFamily="18" charset="0"/>
                            <a:sym typeface="+mn-lt"/>
                          </a:rPr>
                          <m:t>𝑛</m:t>
                        </m:r>
                        <m:r>
                          <a:rPr lang="en-US" altLang="zh-CN" sz="1400">
                            <a:latin typeface="Cambria Math" panose="02040503050406030204" pitchFamily="18" charset="0"/>
                            <a:sym typeface="+mn-lt"/>
                          </a:rPr>
                          <m:t>−1</m:t>
                        </m:r>
                      </m:e>
                    </m:d>
                  </m:oMath>
                </a14:m>
                <a:endParaRPr lang="en-US" sz="1400" dirty="0"/>
              </a:p>
              <a:p>
                <a:r>
                  <a:rPr lang="en-US" sz="1400" dirty="0"/>
                  <a:t>where </a:t>
                </a:r>
                <a14:m>
                  <m:oMath xmlns:m="http://schemas.openxmlformats.org/officeDocument/2006/math">
                    <m:r>
                      <a:rPr lang="en-US" sz="1400" smtClean="0">
                        <a:latin typeface="Cambria Math" panose="02040503050406030204" pitchFamily="18" charset="0"/>
                      </a:rPr>
                      <m:t>𝛼</m:t>
                    </m:r>
                  </m:oMath>
                </a14:m>
                <a:r>
                  <a:rPr lang="en-US" sz="1400" dirty="0"/>
                  <a:t> is a constant (0 ≤ </a:t>
                </a:r>
                <a14:m>
                  <m:oMath xmlns:m="http://schemas.openxmlformats.org/officeDocument/2006/math">
                    <m:r>
                      <a:rPr lang="en-US" altLang="zh-CN" sz="1400">
                        <a:latin typeface="Cambria Math" panose="02040503050406030204" pitchFamily="18" charset="0"/>
                      </a:rPr>
                      <m:t>𝛼</m:t>
                    </m:r>
                  </m:oMath>
                </a14:m>
                <a:r>
                  <a:rPr lang="en-US" sz="1400" dirty="0"/>
                  <a:t> &lt; 1) called </a:t>
                </a:r>
                <a:r>
                  <a:rPr lang="en-US" sz="1400" dirty="0">
                    <a:sym typeface="+mn-lt"/>
                  </a:rPr>
                  <a:t>Momentum Coefficient </a:t>
                </a:r>
                <a:r>
                  <a:rPr lang="en-US" sz="1400" dirty="0"/>
                  <a:t>and </a:t>
                </a:r>
                <a14:m>
                  <m:oMath xmlns:m="http://schemas.openxmlformats.org/officeDocument/2006/math">
                    <m:r>
                      <a:rPr lang="zh-CN" altLang="en-US" sz="1400">
                        <a:latin typeface="Cambria Math" panose="02040503050406030204" pitchFamily="18" charset="0"/>
                        <a:sym typeface="+mn-lt"/>
                      </a:rPr>
                      <m:t>𝛼</m:t>
                    </m:r>
                    <m:r>
                      <a:rPr lang="en-US" altLang="zh-CN" sz="1400">
                        <a:latin typeface="Cambria Math" panose="02040503050406030204" pitchFamily="18" charset="0"/>
                        <a:sym typeface="+mn-lt"/>
                      </a:rPr>
                      <m:t>∆</m:t>
                    </m:r>
                    <m:sSub>
                      <m:sSubPr>
                        <m:ctrlPr>
                          <a:rPr lang="en-US" altLang="zh-CN" sz="1400" i="1">
                            <a:latin typeface="Cambria Math" panose="02040503050406030204" pitchFamily="18" charset="0"/>
                            <a:sym typeface="+mn-lt"/>
                          </a:rPr>
                        </m:ctrlPr>
                      </m:sSubPr>
                      <m:e>
                        <m:r>
                          <a:rPr lang="en-US" altLang="zh-CN" sz="1400">
                            <a:latin typeface="Cambria Math" panose="02040503050406030204" pitchFamily="18" charset="0"/>
                            <a:sym typeface="+mn-lt"/>
                          </a:rPr>
                          <m:t>𝑤</m:t>
                        </m:r>
                      </m:e>
                      <m:sub>
                        <m:r>
                          <a:rPr lang="en-US" altLang="zh-CN" sz="1400">
                            <a:latin typeface="Cambria Math" panose="02040503050406030204" pitchFamily="18" charset="0"/>
                            <a:sym typeface="+mn-lt"/>
                          </a:rPr>
                          <m:t>𝑗𝑖</m:t>
                        </m:r>
                      </m:sub>
                    </m:sSub>
                    <m:d>
                      <m:dPr>
                        <m:ctrlPr>
                          <a:rPr lang="en-US" altLang="zh-CN" sz="1400" i="1">
                            <a:latin typeface="Cambria Math" panose="02040503050406030204" pitchFamily="18" charset="0"/>
                            <a:sym typeface="+mn-lt"/>
                          </a:rPr>
                        </m:ctrlPr>
                      </m:dPr>
                      <m:e>
                        <m:r>
                          <a:rPr lang="en-US" altLang="zh-CN" sz="1400">
                            <a:latin typeface="Cambria Math" panose="02040503050406030204" pitchFamily="18" charset="0"/>
                            <a:sym typeface="+mn-lt"/>
                          </a:rPr>
                          <m:t>𝑛</m:t>
                        </m:r>
                        <m:r>
                          <a:rPr lang="en-US" altLang="zh-CN" sz="1400">
                            <a:latin typeface="Cambria Math" panose="02040503050406030204" pitchFamily="18" charset="0"/>
                            <a:sym typeface="+mn-lt"/>
                          </a:rPr>
                          <m:t>−1</m:t>
                        </m:r>
                      </m:e>
                    </m:d>
                  </m:oMath>
                </a14:m>
                <a:r>
                  <a:rPr lang="en-US" sz="1400" dirty="0"/>
                  <a:t> is a momentum term.</a:t>
                </a:r>
              </a:p>
              <a:p>
                <a:r>
                  <a:rPr lang="en-US" sz="1400" dirty="0">
                    <a:sym typeface="+mn-lt"/>
                  </a:rPr>
                  <a:t>Imagine a small ball rolls down from a random point on the error surface. The introduction of the momentum term is equivalent to giving the small ball inertia.</a:t>
                </a:r>
              </a:p>
              <a:p>
                <a:endParaRPr lang="en-US" sz="1400"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t="-125"/>
                </a:stretch>
              </a:blipFill>
            </p:spPr>
            <p:txBody>
              <a:bodyPr/>
              <a:lstStyle/>
              <a:p>
                <a:r>
                  <a:rPr lang="en-US">
                    <a:noFill/>
                  </a:rPr>
                  <a:t> </a:t>
                </a:r>
              </a:p>
            </p:txBody>
          </p:sp>
        </mc:Fallback>
      </mc:AlternateContent>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3872" y="3422474"/>
            <a:ext cx="3965610" cy="2778301"/>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352673" y="4516733"/>
                <a:ext cx="1529778" cy="430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cs typeface="+mn-ea"/>
                          <a:sym typeface="+mn-lt"/>
                        </a:rPr>
                        <m:t>−</m:t>
                      </m:r>
                      <m:r>
                        <a:rPr lang="zh-CN" altLang="en-US" i="1">
                          <a:latin typeface="Cambria Math" panose="02040503050406030204" pitchFamily="18" charset="0"/>
                          <a:cs typeface="+mn-ea"/>
                          <a:sym typeface="+mn-lt"/>
                        </a:rPr>
                        <m:t>𝜂</m:t>
                      </m:r>
                      <m:sSubSup>
                        <m:sSubSupPr>
                          <m:ctrlPr>
                            <a:rPr lang="en-US" altLang="zh-CN" i="1">
                              <a:latin typeface="Cambria Math" panose="02040503050406030204" pitchFamily="18" charset="0"/>
                              <a:cs typeface="+mn-ea"/>
                              <a:sym typeface="+mn-lt"/>
                            </a:rPr>
                          </m:ctrlPr>
                        </m:sSubSupPr>
                        <m:e>
                          <m:r>
                            <a:rPr lang="zh-CN" altLang="en-US" i="1">
                              <a:latin typeface="Cambria Math" panose="02040503050406030204" pitchFamily="18" charset="0"/>
                              <a:cs typeface="+mn-ea"/>
                              <a:sym typeface="+mn-lt"/>
                            </a:rPr>
                            <m:t>𝛿</m:t>
                          </m:r>
                        </m:e>
                        <m:sub>
                          <m:r>
                            <a:rPr lang="en-US" altLang="zh-CN" b="0" i="1" smtClean="0">
                              <a:latin typeface="Cambria Math" panose="02040503050406030204" pitchFamily="18" charset="0"/>
                              <a:cs typeface="+mn-ea"/>
                              <a:sym typeface="+mn-lt"/>
                            </a:rPr>
                            <m:t>𝑖</m:t>
                          </m:r>
                        </m:sub>
                        <m:sup>
                          <m:r>
                            <a:rPr lang="en-US" altLang="zh-CN" i="1">
                              <a:latin typeface="Cambria Math" panose="02040503050406030204" pitchFamily="18" charset="0"/>
                              <a:cs typeface="+mn-ea"/>
                              <a:sym typeface="+mn-lt"/>
                            </a:rPr>
                            <m:t>𝑙</m:t>
                          </m:r>
                          <m:r>
                            <a:rPr lang="en-US" altLang="zh-CN" i="1">
                              <a:latin typeface="Cambria Math" panose="02040503050406030204" pitchFamily="18" charset="0"/>
                              <a:cs typeface="+mn-ea"/>
                              <a:sym typeface="+mn-lt"/>
                            </a:rPr>
                            <m:t>+1</m:t>
                          </m:r>
                        </m:sup>
                      </m:sSubSup>
                      <m:sSubSup>
                        <m:sSubSupPr>
                          <m:ctrlPr>
                            <a:rPr lang="en-US" altLang="zh-CN" i="1">
                              <a:latin typeface="Cambria Math" panose="02040503050406030204" pitchFamily="18" charset="0"/>
                              <a:cs typeface="+mn-ea"/>
                              <a:sym typeface="+mn-lt"/>
                            </a:rPr>
                          </m:ctrlPr>
                        </m:sSubSupPr>
                        <m:e>
                          <m:r>
                            <a:rPr lang="en-US" altLang="zh-CN" i="1">
                              <a:latin typeface="Cambria Math" panose="02040503050406030204" pitchFamily="18" charset="0"/>
                              <a:cs typeface="+mn-ea"/>
                              <a:sym typeface="+mn-lt"/>
                            </a:rPr>
                            <m:t>𝑥</m:t>
                          </m:r>
                        </m:e>
                        <m:sub>
                          <m:r>
                            <a:rPr lang="en-US" altLang="zh-CN" i="1">
                              <a:latin typeface="Cambria Math" panose="02040503050406030204" pitchFamily="18" charset="0"/>
                              <a:cs typeface="+mn-ea"/>
                              <a:sym typeface="+mn-lt"/>
                            </a:rPr>
                            <m:t>𝑗</m:t>
                          </m:r>
                        </m:sub>
                        <m:sup>
                          <m:r>
                            <a:rPr lang="en-US" altLang="zh-CN" i="1">
                              <a:latin typeface="Cambria Math" panose="02040503050406030204" pitchFamily="18" charset="0"/>
                              <a:cs typeface="+mn-ea"/>
                              <a:sym typeface="+mn-lt"/>
                            </a:rPr>
                            <m:t>𝑙</m:t>
                          </m:r>
                        </m:sup>
                      </m:sSubSup>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𝑛</m:t>
                      </m:r>
                      <m:r>
                        <a:rPr lang="en-US" altLang="zh-CN" i="1">
                          <a:latin typeface="Cambria Math" panose="02040503050406030204" pitchFamily="18" charset="0"/>
                          <a:cs typeface="+mn-ea"/>
                          <a:sym typeface="+mn-lt"/>
                        </a:rPr>
                        <m:t>)</m:t>
                      </m:r>
                    </m:oMath>
                  </m:oMathPara>
                </a14:m>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352673" y="4516733"/>
                <a:ext cx="1529778" cy="43024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11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sym typeface="+mn-lt"/>
              </a:rPr>
              <a:t>Advantages and Disadvantages of Momentum Optimizer</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800" dirty="0">
                    <a:sym typeface="+mn-lt"/>
                  </a:rPr>
                  <a:t>Advantages:</a:t>
                </a:r>
              </a:p>
              <a:p>
                <a:pPr lvl="1"/>
                <a:r>
                  <a:rPr lang="en-US" sz="1600" dirty="0">
                    <a:sym typeface="+mn-lt"/>
                  </a:rPr>
                  <a:t>Enhances the stability of the gradient correction direction and reduces mutations.</a:t>
                </a:r>
              </a:p>
              <a:p>
                <a:pPr lvl="1"/>
                <a:r>
                  <a:rPr lang="en-US" sz="1600" dirty="0"/>
                  <a:t>In areas where the gradient direction is stable, the ball rolls faster and faster (there is a speed upper limit because </a:t>
                </a:r>
                <a14:m>
                  <m:oMath xmlns:m="http://schemas.openxmlformats.org/officeDocument/2006/math">
                    <m:r>
                      <a:rPr lang="en-US" altLang="zh-CN" sz="1600" dirty="0">
                        <a:latin typeface="Cambria Math" panose="02040503050406030204" pitchFamily="18" charset="0"/>
                        <a:sym typeface="+mn-lt"/>
                      </a:rPr>
                      <m:t>𝛼</m:t>
                    </m:r>
                    <m:r>
                      <a:rPr lang="en-US" altLang="zh-CN" sz="1600" dirty="0">
                        <a:latin typeface="Cambria Math" panose="02040503050406030204" pitchFamily="18" charset="0"/>
                        <a:sym typeface="+mn-lt"/>
                      </a:rPr>
                      <m:t>&lt;1</m:t>
                    </m:r>
                  </m:oMath>
                </a14:m>
                <a:r>
                  <a:rPr lang="en-US" sz="1600" dirty="0"/>
                  <a:t>), which helps the ball quickly overshoot the flat area and accelerates convergence.</a:t>
                </a:r>
              </a:p>
              <a:p>
                <a:pPr lvl="1"/>
                <a:r>
                  <a:rPr lang="en-US" sz="1600" dirty="0">
                    <a:sym typeface="+mn-lt"/>
                  </a:rPr>
                  <a:t>A small ball with inertia is more likely to roll over some narrow local </a:t>
                </a:r>
                <a:r>
                  <a:rPr lang="en-US" sz="1600" dirty="0" err="1">
                    <a:sym typeface="+mn-lt"/>
                  </a:rPr>
                  <a:t>extrema</a:t>
                </a:r>
                <a:r>
                  <a:rPr lang="en-US" sz="1600" dirty="0">
                    <a:sym typeface="+mn-lt"/>
                  </a:rPr>
                  <a:t>.</a:t>
                </a:r>
              </a:p>
              <a:p>
                <a:r>
                  <a:rPr lang="en-US" sz="1800" dirty="0">
                    <a:sym typeface="+mn-lt"/>
                  </a:rPr>
                  <a:t>Disadvantages:</a:t>
                </a:r>
              </a:p>
              <a:p>
                <a:pPr lvl="1"/>
                <a:r>
                  <a:rPr lang="en-US" sz="1600" dirty="0"/>
                  <a:t>The learning rate </a:t>
                </a:r>
                <a14:m>
                  <m:oMath xmlns:m="http://schemas.openxmlformats.org/officeDocument/2006/math">
                    <m:r>
                      <a:rPr lang="en-US" altLang="zh-CN" sz="1600" dirty="0">
                        <a:latin typeface="Cambria Math" panose="02040503050406030204" pitchFamily="18" charset="0"/>
                        <a:sym typeface="+mn-lt"/>
                      </a:rPr>
                      <m:t>𝜂</m:t>
                    </m:r>
                  </m:oMath>
                </a14:m>
                <a:r>
                  <a:rPr lang="en-US" sz="1600" dirty="0"/>
                  <a:t> and momentum </a:t>
                </a:r>
                <a14:m>
                  <m:oMath xmlns:m="http://schemas.openxmlformats.org/officeDocument/2006/math">
                    <m:r>
                      <a:rPr lang="en-US" altLang="zh-CN" sz="1600" dirty="0">
                        <a:latin typeface="Cambria Math" panose="02040503050406030204" pitchFamily="18" charset="0"/>
                        <a:sym typeface="+mn-lt"/>
                      </a:rPr>
                      <m:t>𝛼</m:t>
                    </m:r>
                  </m:oMath>
                </a14:m>
                <a:r>
                  <a:rPr lang="en-US" sz="1600" dirty="0"/>
                  <a:t> need to be manually set, which often requires more experiments to determine the appropriate value.</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284"/>
                </a:stretch>
              </a:blipFill>
            </p:spPr>
            <p:txBody>
              <a:bodyPr/>
              <a:lstStyle/>
              <a:p>
                <a:r>
                  <a:rPr lang="en-US">
                    <a:noFill/>
                  </a:rPr>
                  <a:t> </a:t>
                </a:r>
              </a:p>
            </p:txBody>
          </p:sp>
        </mc:Fallback>
      </mc:AlternateContent>
      <p:pic>
        <p:nvPicPr>
          <p:cNvPr id="4" name="图片 3"/>
          <p:cNvPicPr>
            <a:picLocks noChangeAspect="1"/>
          </p:cNvPicPr>
          <p:nvPr/>
        </p:nvPicPr>
        <p:blipFill>
          <a:blip r:embed="rId4"/>
          <a:stretch>
            <a:fillRect/>
          </a:stretch>
        </p:blipFill>
        <p:spPr>
          <a:xfrm>
            <a:off x="2511087" y="4514949"/>
            <a:ext cx="7314286" cy="1571429"/>
          </a:xfrm>
          <a:prstGeom prst="rect">
            <a:avLst/>
          </a:prstGeom>
          <a:ln w="12700">
            <a:solidFill>
              <a:schemeClr val="bg1">
                <a:lumMod val="85000"/>
              </a:schemeClr>
            </a:solidFill>
          </a:ln>
        </p:spPr>
      </p:pic>
    </p:spTree>
    <p:extLst>
      <p:ext uri="{BB962C8B-B14F-4D97-AF65-F5344CB8AC3E}">
        <p14:creationId xmlns:p14="http://schemas.microsoft.com/office/powerpoint/2010/main" val="749839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AdaGrad Optimizer (1)</a:t>
            </a:r>
          </a:p>
        </p:txBody>
      </p:sp>
      <mc:AlternateContent xmlns:mc="http://schemas.openxmlformats.org/markup-compatibility/2006">
        <mc:Choice xmlns:a14="http://schemas.microsoft.com/office/drawing/2010/main" Requires="a14">
          <p:sp>
            <p:nvSpPr>
              <p:cNvPr id="3" name="文本占位符 2"/>
              <p:cNvSpPr>
                <a:spLocks noGrp="1"/>
              </p:cNvSpPr>
              <p:nvPr>
                <p:ph type="body" sz="quarter" idx="10"/>
              </p:nvPr>
            </p:nvSpPr>
            <p:spPr/>
            <p:txBody>
              <a:bodyPr>
                <a:normAutofit fontScale="92500" lnSpcReduction="20000"/>
              </a:bodyPr>
              <a:lstStyle/>
              <a:p>
                <a:r>
                  <a:rPr lang="en-US" sz="1600" dirty="0">
                    <a:sym typeface="+mn-lt"/>
                  </a:rPr>
                  <a:t>The common feature of the random gradient descent algorithm (SGD), small-batch gradient descent algorithm (MBGD), and momentum optimizer is that each parameter is updated with the same LR.</a:t>
                </a:r>
              </a:p>
              <a:p>
                <a:r>
                  <a:rPr lang="en-US" sz="1600" dirty="0">
                    <a:sym typeface="+mn-lt"/>
                  </a:rPr>
                  <a:t>According to the approach of </a:t>
                </a:r>
                <a:r>
                  <a:rPr lang="en-US" sz="1600" dirty="0" err="1">
                    <a:sym typeface="+mn-lt"/>
                  </a:rPr>
                  <a:t>AdaGrad</a:t>
                </a:r>
                <a:r>
                  <a:rPr lang="en-US" sz="1600" dirty="0">
                    <a:sym typeface="+mn-lt"/>
                  </a:rPr>
                  <a:t>, different learning rates need to be set for different parameters.</a:t>
                </a:r>
              </a:p>
              <a:p>
                <a:endParaRPr lang="en-US" sz="1600" dirty="0">
                  <a:sym typeface="+mn-lt"/>
                </a:endParaRPr>
              </a:p>
              <a:p>
                <a:endParaRPr lang="en-US" sz="1600" dirty="0">
                  <a:sym typeface="+mn-lt"/>
                </a:endParaRPr>
              </a:p>
              <a:p>
                <a:endParaRPr lang="en-US" sz="1600" dirty="0">
                  <a:sym typeface="+mn-lt"/>
                </a:endParaRPr>
              </a:p>
              <a:p>
                <a:endParaRPr lang="en-US" sz="1600" dirty="0">
                  <a:sym typeface="+mn-lt"/>
                </a:endParaRPr>
              </a:p>
              <a:p>
                <a:endParaRPr lang="en-US" sz="1600" dirty="0">
                  <a:sym typeface="+mn-lt"/>
                </a:endParaRPr>
              </a:p>
              <a:p>
                <a:endParaRPr lang="en-US" sz="1600" dirty="0">
                  <a:sym typeface="+mn-lt"/>
                </a:endParaRPr>
              </a:p>
              <a:p>
                <a:endParaRPr lang="en-US" altLang="zh-CN" sz="1400" i="1" kern="0" dirty="0">
                  <a:solidFill>
                    <a:srgbClr val="000000"/>
                  </a:solidFill>
                  <a:latin typeface="Cambria Math" panose="02040503050406030204" pitchFamily="18" charset="0"/>
                  <a:cs typeface="+mn-ea"/>
                  <a:sym typeface="+mn-lt"/>
                </a:endParaRPr>
              </a:p>
              <a:p>
                <a:endParaRPr lang="en-US" altLang="zh-CN" sz="1400" i="1" kern="0" dirty="0">
                  <a:solidFill>
                    <a:srgbClr val="000000"/>
                  </a:solidFill>
                  <a:latin typeface="Cambria Math" panose="02040503050406030204" pitchFamily="18" charset="0"/>
                  <a:cs typeface="+mn-ea"/>
                  <a:sym typeface="+mn-lt"/>
                </a:endParaRPr>
              </a:p>
              <a:p>
                <a:endParaRPr lang="en-US" altLang="zh-CN" sz="1400" i="1" kern="0" dirty="0">
                  <a:solidFill>
                    <a:srgbClr val="000000"/>
                  </a:solidFill>
                  <a:latin typeface="Cambria Math" panose="02040503050406030204" pitchFamily="18" charset="0"/>
                  <a:cs typeface="+mn-ea"/>
                  <a:sym typeface="+mn-lt"/>
                </a:endParaRPr>
              </a:p>
              <a:p>
                <a14:m>
                  <m:oMath xmlns:m="http://schemas.openxmlformats.org/officeDocument/2006/math">
                    <m:sSub>
                      <m:sSubPr>
                        <m:ctrlPr>
                          <a:rPr lang="en-US" altLang="zh-CN" sz="1400" i="1" kern="0">
                            <a:solidFill>
                              <a:srgbClr val="000000"/>
                            </a:solidFill>
                            <a:latin typeface="Cambria Math" panose="02040503050406030204" pitchFamily="18" charset="0"/>
                            <a:cs typeface="+mn-ea"/>
                            <a:sym typeface="+mn-lt"/>
                          </a:rPr>
                        </m:ctrlPr>
                      </m:sSubPr>
                      <m:e>
                        <m:r>
                          <a:rPr lang="en-US" altLang="zh-CN" sz="1400" i="1" kern="0">
                            <a:solidFill>
                              <a:srgbClr val="000000"/>
                            </a:solidFill>
                            <a:latin typeface="Cambria Math" panose="02040503050406030204" pitchFamily="18" charset="0"/>
                            <a:cs typeface="+mn-ea"/>
                            <a:sym typeface="+mn-lt"/>
                          </a:rPr>
                          <m:t>𝑔</m:t>
                        </m:r>
                      </m:e>
                      <m:sub>
                        <m:r>
                          <a:rPr lang="en-US" altLang="zh-CN" sz="1400" i="1" kern="0">
                            <a:solidFill>
                              <a:srgbClr val="000000"/>
                            </a:solidFill>
                            <a:latin typeface="Cambria Math" panose="02040503050406030204" pitchFamily="18" charset="0"/>
                            <a:cs typeface="+mn-ea"/>
                            <a:sym typeface="+mn-lt"/>
                          </a:rPr>
                          <m:t>𝑡</m:t>
                        </m:r>
                      </m:sub>
                    </m:sSub>
                    <m:r>
                      <a:rPr lang="en-US" altLang="zh-CN" sz="1400" i="1" kern="0">
                        <a:solidFill>
                          <a:srgbClr val="000000"/>
                        </a:solidFill>
                        <a:latin typeface="Cambria Math" panose="02040503050406030204" pitchFamily="18" charset="0"/>
                        <a:cs typeface="+mn-ea"/>
                        <a:sym typeface="+mn-lt"/>
                      </a:rPr>
                      <m:t> </m:t>
                    </m:r>
                  </m:oMath>
                </a14:m>
                <a:r>
                  <a:rPr lang="en-US" altLang="zh-CN" sz="1600" dirty="0"/>
                  <a:t>indicates the </a:t>
                </a:r>
                <a:r>
                  <a:rPr lang="en-US" altLang="zh-CN" sz="1600" i="1" dirty="0"/>
                  <a:t>t-</a:t>
                </a:r>
                <a:r>
                  <a:rPr lang="en-US" altLang="zh-CN" sz="1600" dirty="0" err="1"/>
                  <a:t>th</a:t>
                </a:r>
                <a:r>
                  <a:rPr lang="en-US" altLang="zh-CN" sz="1600" dirty="0"/>
                  <a:t> gradient, </a:t>
                </a:r>
                <a14:m>
                  <m:oMath xmlns:m="http://schemas.openxmlformats.org/officeDocument/2006/math">
                    <m:r>
                      <a:rPr lang="en-US" altLang="zh-CN" sz="1400" i="1" kern="0">
                        <a:solidFill>
                          <a:srgbClr val="000000"/>
                        </a:solidFill>
                        <a:latin typeface="Cambria Math" panose="02040503050406030204" pitchFamily="18" charset="0"/>
                        <a:cs typeface="+mn-ea"/>
                        <a:sym typeface="+mn-lt"/>
                      </a:rPr>
                      <m:t>𝑟</m:t>
                    </m:r>
                  </m:oMath>
                </a14:m>
                <a:r>
                  <a:rPr lang="en-US" altLang="zh-CN" sz="1600" dirty="0"/>
                  <a:t> is a gradient accumulation variable, and the initial value of </a:t>
                </a:r>
                <a14:m>
                  <m:oMath xmlns:m="http://schemas.openxmlformats.org/officeDocument/2006/math">
                    <m:r>
                      <a:rPr lang="en-US" altLang="zh-CN" sz="1400" i="1" kern="0">
                        <a:solidFill>
                          <a:srgbClr val="000000"/>
                        </a:solidFill>
                        <a:latin typeface="Cambria Math" panose="02040503050406030204" pitchFamily="18" charset="0"/>
                        <a:cs typeface="+mn-ea"/>
                        <a:sym typeface="+mn-lt"/>
                      </a:rPr>
                      <m:t>𝑟</m:t>
                    </m:r>
                  </m:oMath>
                </a14:m>
                <a:r>
                  <a:rPr lang="en-US" altLang="zh-CN" sz="1600" dirty="0"/>
                  <a:t> is 0, which </a:t>
                </a:r>
                <a:r>
                  <a:rPr lang="en-US" altLang="zh-CN" sz="1600" b="1" dirty="0"/>
                  <a:t>increases continuously</a:t>
                </a:r>
                <a:r>
                  <a:rPr lang="en-US" altLang="zh-CN" sz="1600" dirty="0"/>
                  <a:t>.</a:t>
                </a:r>
                <a14:m>
                  <m:oMath xmlns:m="http://schemas.openxmlformats.org/officeDocument/2006/math">
                    <m:r>
                      <a:rPr lang="en-US" altLang="zh-CN" sz="1400">
                        <a:solidFill>
                          <a:srgbClr val="000000"/>
                        </a:solidFill>
                        <a:latin typeface="Cambria Math" panose="02040503050406030204" pitchFamily="18" charset="0"/>
                        <a:cs typeface="+mn-ea"/>
                        <a:sym typeface="+mn-lt"/>
                      </a:rPr>
                      <m:t>  </m:t>
                    </m:r>
                    <m:r>
                      <a:rPr lang="zh-CN" altLang="en-US" sz="1400" i="1">
                        <a:solidFill>
                          <a:srgbClr val="000000"/>
                        </a:solidFill>
                        <a:latin typeface="Cambria Math" panose="02040503050406030204" pitchFamily="18" charset="0"/>
                        <a:cs typeface="+mn-ea"/>
                        <a:sym typeface="+mn-lt"/>
                      </a:rPr>
                      <m:t>𝜂</m:t>
                    </m:r>
                  </m:oMath>
                </a14:m>
                <a:r>
                  <a:rPr lang="en-US" altLang="zh-CN" sz="1600" dirty="0"/>
                  <a:t> indicates the global LR, which needs to be set manually. </a:t>
                </a:r>
                <a14:m>
                  <m:oMath xmlns:m="http://schemas.openxmlformats.org/officeDocument/2006/math">
                    <m:r>
                      <a:rPr lang="zh-CN" altLang="en-US" sz="1200" i="1">
                        <a:solidFill>
                          <a:srgbClr val="000000"/>
                        </a:solidFill>
                        <a:latin typeface="Cambria Math" panose="02040503050406030204" pitchFamily="18" charset="0"/>
                        <a:cs typeface="+mn-ea"/>
                        <a:sym typeface="+mn-lt"/>
                      </a:rPr>
                      <m:t>𝜀</m:t>
                    </m:r>
                  </m:oMath>
                </a14:m>
                <a:r>
                  <a:rPr lang="en-US" altLang="zh-CN" sz="1600" dirty="0"/>
                  <a:t> is a small constant, and is set to about 10</a:t>
                </a:r>
                <a:r>
                  <a:rPr lang="en-US" altLang="zh-CN" sz="1600" baseline="30000" dirty="0"/>
                  <a:t>-7</a:t>
                </a:r>
                <a:r>
                  <a:rPr lang="en-US" altLang="zh-CN" sz="1600" dirty="0"/>
                  <a:t> for numerical stability.</a:t>
                </a:r>
                <a:endParaRPr lang="en-US" sz="1600" dirty="0">
                  <a:sym typeface="+mn-lt"/>
                </a:endParaRPr>
              </a:p>
              <a:p>
                <a:endParaRPr lang="zh-CN" altLang="en-US" sz="1600" dirty="0">
                  <a:sym typeface="+mn-lt"/>
                </a:endParaRPr>
              </a:p>
            </p:txBody>
          </p:sp>
        </mc:Choice>
        <mc:Fallback>
          <p:sp>
            <p:nvSpPr>
              <p:cNvPr id="3" name="文本占位符 2"/>
              <p:cNvSpPr>
                <a:spLocks noGrp="1" noRot="1" noChangeAspect="1" noMove="1" noResize="1" noEditPoints="1" noAdjustHandles="1" noChangeArrowheads="1" noChangeShapeType="1" noTextEdit="1"/>
              </p:cNvSpPr>
              <p:nvPr>
                <p:ph type="body" sz="quarter" idx="10"/>
              </p:nvPr>
            </p:nvSpPr>
            <p:spPr>
              <a:blipFill>
                <a:blip r:embed="rId3"/>
                <a:stretch>
                  <a:fillRect l="-398" t="-876"/>
                </a:stretch>
              </a:blipFill>
            </p:spPr>
            <p:txBody>
              <a:bodyPr/>
              <a:lstStyle/>
              <a:p>
                <a:r>
                  <a:rPr lang="en-US">
                    <a:noFill/>
                  </a:rPr>
                  <a:t> </a:t>
                </a:r>
              </a:p>
            </p:txBody>
          </p:sp>
        </mc:Fallback>
      </mc:AlternateContent>
      <p:sp>
        <p:nvSpPr>
          <p:cNvPr id="6" name="文本框 5"/>
          <p:cNvSpPr txBox="1"/>
          <p:nvPr/>
        </p:nvSpPr>
        <p:spPr bwMode="auto">
          <a:xfrm>
            <a:off x="6296864" y="2214599"/>
            <a:ext cx="3960440" cy="255087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lnSpc>
                <a:spcPct val="200000"/>
              </a:lnSpc>
            </a:pPr>
            <a:r>
              <a:rPr lang="en-US" sz="2000" dirty="0">
                <a:solidFill>
                  <a:srgbClr val="000000"/>
                </a:solidFill>
                <a:latin typeface="Huawei Sans" panose="020C0503030203020204" pitchFamily="34" charset="0"/>
                <a:ea typeface="+mn-ea"/>
                <a:cs typeface="+mn-ea"/>
                <a:sym typeface="+mn-lt"/>
              </a:rPr>
              <a:t>Gradient calculation</a:t>
            </a:r>
          </a:p>
          <a:p>
            <a:pPr fontAlgn="ctr">
              <a:lnSpc>
                <a:spcPct val="200000"/>
              </a:lnSpc>
            </a:pPr>
            <a:r>
              <a:rPr lang="en-US" sz="2000" dirty="0">
                <a:solidFill>
                  <a:srgbClr val="000000"/>
                </a:solidFill>
                <a:latin typeface="Huawei Sans" panose="020C0503030203020204" pitchFamily="34" charset="0"/>
                <a:ea typeface="+mn-ea"/>
                <a:cs typeface="+mn-ea"/>
                <a:sym typeface="+mn-lt"/>
              </a:rPr>
              <a:t>Square gradient accumulation</a:t>
            </a:r>
          </a:p>
          <a:p>
            <a:pPr fontAlgn="ctr">
              <a:lnSpc>
                <a:spcPct val="200000"/>
              </a:lnSpc>
            </a:pPr>
            <a:r>
              <a:rPr lang="en-US" sz="2000" dirty="0">
                <a:solidFill>
                  <a:srgbClr val="000000"/>
                </a:solidFill>
                <a:latin typeface="Huawei Sans" panose="020C0503030203020204" pitchFamily="34" charset="0"/>
                <a:ea typeface="+mn-ea"/>
                <a:cs typeface="+mn-ea"/>
                <a:sym typeface="+mn-lt"/>
              </a:rPr>
              <a:t>Computing update</a:t>
            </a:r>
          </a:p>
          <a:p>
            <a:pPr fontAlgn="ctr">
              <a:lnSpc>
                <a:spcPct val="200000"/>
              </a:lnSpc>
            </a:pPr>
            <a:r>
              <a:rPr lang="en-US" sz="2000" dirty="0">
                <a:solidFill>
                  <a:srgbClr val="000000"/>
                </a:solidFill>
                <a:latin typeface="Huawei Sans" panose="020C0503030203020204" pitchFamily="34" charset="0"/>
                <a:ea typeface="+mn-ea"/>
                <a:cs typeface="+mn-ea"/>
                <a:sym typeface="+mn-lt"/>
              </a:rPr>
              <a:t>Application update</a:t>
            </a:r>
          </a:p>
        </p:txBody>
      </p:sp>
      <p:graphicFrame>
        <p:nvGraphicFramePr>
          <p:cNvPr id="8" name="对象 7"/>
          <p:cNvGraphicFramePr>
            <a:graphicFrameLocks noChangeAspect="1"/>
          </p:cNvGraphicFramePr>
          <p:nvPr/>
        </p:nvGraphicFramePr>
        <p:xfrm>
          <a:off x="2817287" y="2214599"/>
          <a:ext cx="2243137" cy="2773363"/>
        </p:xfrm>
        <a:graphic>
          <a:graphicData uri="http://schemas.openxmlformats.org/presentationml/2006/ole">
            <mc:AlternateContent xmlns:mc="http://schemas.openxmlformats.org/markup-compatibility/2006">
              <mc:Choice xmlns:v="urn:schemas-microsoft-com:vml" Requires="v">
                <p:oleObj name="Equation" r:id="rId4" imgW="1130040" imgH="1396800" progId="Equation.DSMT4">
                  <p:embed/>
                </p:oleObj>
              </mc:Choice>
              <mc:Fallback>
                <p:oleObj name="Equation" r:id="rId4" imgW="1130040" imgH="1396800" progId="Equation.DSMT4">
                  <p:embed/>
                  <p:pic>
                    <p:nvPicPr>
                      <p:cNvPr id="0" name=""/>
                      <p:cNvPicPr/>
                      <p:nvPr/>
                    </p:nvPicPr>
                    <p:blipFill>
                      <a:blip r:embed="rId5"/>
                      <a:stretch>
                        <a:fillRect/>
                      </a:stretch>
                    </p:blipFill>
                    <p:spPr>
                      <a:xfrm>
                        <a:off x="2817287" y="2214599"/>
                        <a:ext cx="2243137" cy="2773363"/>
                      </a:xfrm>
                      <a:prstGeom prst="rect">
                        <a:avLst/>
                      </a:prstGeom>
                    </p:spPr>
                  </p:pic>
                </p:oleObj>
              </mc:Fallback>
            </mc:AlternateContent>
          </a:graphicData>
        </a:graphic>
      </p:graphicFrame>
    </p:spTree>
    <p:extLst>
      <p:ext uri="{BB962C8B-B14F-4D97-AF65-F5344CB8AC3E}">
        <p14:creationId xmlns:p14="http://schemas.microsoft.com/office/powerpoint/2010/main" val="3823954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AdaGrad Optimizer (2)</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2000" dirty="0"/>
                  <a:t>The </a:t>
                </a:r>
                <a:r>
                  <a:rPr lang="en-US" sz="2000" dirty="0" err="1"/>
                  <a:t>AdaGrad</a:t>
                </a:r>
                <a:r>
                  <a:rPr lang="en-US" sz="2000" dirty="0"/>
                  <a:t> optimization algorithm shows that the </a:t>
                </a:r>
                <a14:m>
                  <m:oMath xmlns:m="http://schemas.openxmlformats.org/officeDocument/2006/math">
                    <m:r>
                      <a:rPr lang="en-US" altLang="zh-CN" sz="2000">
                        <a:latin typeface="Cambria Math" panose="02040503050406030204" pitchFamily="18" charset="0"/>
                        <a:sym typeface="+mn-lt"/>
                      </a:rPr>
                      <m:t>𝑟</m:t>
                    </m:r>
                  </m:oMath>
                </a14:m>
                <a:r>
                  <a:rPr lang="en-US" sz="2000" dirty="0"/>
                  <a:t> continues increasing while the overall learning rate keeps decreasing as the algorithm iterates. This is because we hope LR to decrease as the number of updates increases. </a:t>
                </a:r>
                <a:r>
                  <a:rPr lang="en-US" sz="2000" dirty="0">
                    <a:sym typeface="+mn-lt"/>
                  </a:rPr>
                  <a:t>In the initial learning phase, we are far away from the optimal solution to the loss function. As the number of updates increases, we are closer to the optimal solution, and therefore LR can decrease.</a:t>
                </a:r>
              </a:p>
              <a:p>
                <a:r>
                  <a:rPr lang="en-US" sz="2000" dirty="0">
                    <a:sym typeface="+mn-lt"/>
                  </a:rPr>
                  <a:t>Pros:</a:t>
                </a:r>
              </a:p>
              <a:p>
                <a:pPr lvl="1"/>
                <a:r>
                  <a:rPr lang="en-US" sz="1800" dirty="0"/>
                  <a:t>The learning rate is automatically updated. As the number of updates increases, the learning rate decreases.</a:t>
                </a:r>
              </a:p>
              <a:p>
                <a:r>
                  <a:rPr lang="en-US" sz="2000" dirty="0">
                    <a:sym typeface="+mn-lt"/>
                  </a:rPr>
                  <a:t>Cons:</a:t>
                </a:r>
              </a:p>
              <a:p>
                <a:pPr lvl="1"/>
                <a:r>
                  <a:rPr lang="en-US" sz="1800" dirty="0"/>
                  <a:t>The denominator keeps accumulating so that the learning rate will eventually become very small, and the algorithm will become ineffective.</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r="-966"/>
                </a:stretch>
              </a:blipFill>
            </p:spPr>
            <p:txBody>
              <a:bodyPr/>
              <a:lstStyle/>
              <a:p>
                <a:r>
                  <a:rPr lang="en-US">
                    <a:noFill/>
                  </a:rPr>
                  <a:t> </a:t>
                </a:r>
              </a:p>
            </p:txBody>
          </p:sp>
        </mc:Fallback>
      </mc:AlternateContent>
    </p:spTree>
    <p:extLst>
      <p:ext uri="{BB962C8B-B14F-4D97-AF65-F5344CB8AC3E}">
        <p14:creationId xmlns:p14="http://schemas.microsoft.com/office/powerpoint/2010/main" val="3300409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normAutofit/>
          </a:bodyPr>
          <a:lstStyle/>
          <a:p>
            <a:r>
              <a:rPr lang="en-US">
                <a:sym typeface="+mn-lt"/>
              </a:rPr>
              <a:t>RMSProp Optimizer</a:t>
            </a:r>
          </a:p>
        </p:txBody>
      </p:sp>
      <mc:AlternateContent xmlns:mc="http://schemas.openxmlformats.org/markup-compatibility/2006">
        <mc:Choice xmlns:a14="http://schemas.microsoft.com/office/drawing/2010/main" Requires="a14">
          <p:sp>
            <p:nvSpPr>
              <p:cNvPr id="4" name="文本占位符 2"/>
              <p:cNvSpPr>
                <a:spLocks noGrp="1"/>
              </p:cNvSpPr>
              <p:nvPr>
                <p:ph type="body" sz="quarter" idx="10"/>
              </p:nvPr>
            </p:nvSpPr>
            <p:spPr/>
            <p:txBody>
              <a:bodyPr>
                <a:normAutofit fontScale="92500" lnSpcReduction="20000"/>
              </a:bodyPr>
              <a:lstStyle/>
              <a:p>
                <a:r>
                  <a:rPr lang="en-US" sz="1600" dirty="0"/>
                  <a:t>The </a:t>
                </a:r>
                <a:r>
                  <a:rPr lang="en-US" sz="1600" dirty="0" err="1"/>
                  <a:t>RMSProp</a:t>
                </a:r>
                <a:r>
                  <a:rPr lang="en-US" sz="1600" dirty="0"/>
                  <a:t> optimizer is an improved </a:t>
                </a:r>
                <a:r>
                  <a:rPr lang="en-US" sz="1600" dirty="0" err="1"/>
                  <a:t>AdaGrad</a:t>
                </a:r>
                <a:r>
                  <a:rPr lang="en-US" sz="1600" dirty="0"/>
                  <a:t> optimizer. It introduces an attenuation coefficient to ensure a certain attenuation ratio for </a:t>
                </a:r>
                <a14:m>
                  <m:oMath xmlns:m="http://schemas.openxmlformats.org/officeDocument/2006/math">
                    <m:r>
                      <a:rPr lang="en-US" altLang="zh-CN" sz="1600">
                        <a:latin typeface="Cambria Math" panose="02040503050406030204" pitchFamily="18" charset="0"/>
                        <a:sym typeface="+mn-lt"/>
                      </a:rPr>
                      <m:t>𝑟</m:t>
                    </m:r>
                  </m:oMath>
                </a14:m>
                <a:r>
                  <a:rPr lang="en-US" sz="1600" dirty="0"/>
                  <a:t> in each round.</a:t>
                </a:r>
              </a:p>
              <a:p>
                <a:r>
                  <a:rPr lang="en-US" sz="1600" dirty="0">
                    <a:sym typeface="+mn-lt"/>
                  </a:rPr>
                  <a:t>The </a:t>
                </a:r>
                <a:r>
                  <a:rPr lang="en-US" sz="1600" dirty="0" err="1">
                    <a:sym typeface="+mn-lt"/>
                  </a:rPr>
                  <a:t>RMSProp</a:t>
                </a:r>
                <a:r>
                  <a:rPr lang="en-US" sz="1600" dirty="0">
                    <a:sym typeface="+mn-lt"/>
                  </a:rPr>
                  <a:t> optimizer solves the problem that the </a:t>
                </a:r>
                <a:r>
                  <a:rPr lang="en-US" sz="1600" dirty="0" err="1">
                    <a:sym typeface="+mn-lt"/>
                  </a:rPr>
                  <a:t>AdaGrad</a:t>
                </a:r>
                <a:r>
                  <a:rPr lang="en-US" sz="1600" dirty="0">
                    <a:sym typeface="+mn-lt"/>
                  </a:rPr>
                  <a:t> optimizer ends the optimization process too early. It is suitable for non-stable target handling and has good effects on the RNN.</a:t>
                </a:r>
              </a:p>
              <a:p>
                <a:endParaRPr lang="en-US" sz="1600" dirty="0">
                  <a:sym typeface="+mn-lt"/>
                </a:endParaRPr>
              </a:p>
              <a:p>
                <a:endParaRPr lang="en-US" sz="1600" dirty="0">
                  <a:sym typeface="+mn-lt"/>
                </a:endParaRPr>
              </a:p>
              <a:p>
                <a:endParaRPr lang="en-US" sz="1600" dirty="0">
                  <a:sym typeface="+mn-lt"/>
                </a:endParaRPr>
              </a:p>
              <a:p>
                <a:endParaRPr lang="en-US" sz="1600" dirty="0">
                  <a:sym typeface="+mn-lt"/>
                </a:endParaRPr>
              </a:p>
              <a:p>
                <a:endParaRPr lang="en-US" sz="1600" dirty="0">
                  <a:sym typeface="+mn-lt"/>
                </a:endParaRPr>
              </a:p>
              <a:p>
                <a:endParaRPr lang="en-US" altLang="zh-CN" sz="1600" i="1" kern="0" dirty="0">
                  <a:solidFill>
                    <a:srgbClr val="000000"/>
                  </a:solidFill>
                  <a:latin typeface="Cambria Math" panose="02040503050406030204" pitchFamily="18" charset="0"/>
                  <a:cs typeface="+mn-ea"/>
                  <a:sym typeface="+mn-lt"/>
                </a:endParaRPr>
              </a:p>
              <a:p>
                <a:endParaRPr lang="en-US" altLang="zh-CN" sz="1600" i="1" kern="0" dirty="0">
                  <a:solidFill>
                    <a:srgbClr val="000000"/>
                  </a:solidFill>
                  <a:latin typeface="Cambria Math" panose="02040503050406030204" pitchFamily="18" charset="0"/>
                  <a:cs typeface="+mn-ea"/>
                  <a:sym typeface="+mn-lt"/>
                </a:endParaRPr>
              </a:p>
              <a:p>
                <a:endParaRPr lang="en-US" altLang="zh-CN" sz="1600" i="1" kern="0" dirty="0">
                  <a:solidFill>
                    <a:srgbClr val="000000"/>
                  </a:solidFill>
                  <a:latin typeface="Cambria Math" panose="02040503050406030204" pitchFamily="18" charset="0"/>
                  <a:cs typeface="+mn-ea"/>
                  <a:sym typeface="+mn-lt"/>
                </a:endParaRPr>
              </a:p>
              <a:p>
                <a14:m>
                  <m:oMath xmlns:m="http://schemas.openxmlformats.org/officeDocument/2006/math">
                    <m:sSub>
                      <m:sSubPr>
                        <m:ctrlPr>
                          <a:rPr lang="en-US" altLang="zh-CN" sz="1600" i="1" kern="0">
                            <a:solidFill>
                              <a:srgbClr val="000000"/>
                            </a:solidFill>
                            <a:latin typeface="Cambria Math" panose="02040503050406030204" pitchFamily="18" charset="0"/>
                            <a:cs typeface="+mn-ea"/>
                            <a:sym typeface="+mn-lt"/>
                          </a:rPr>
                        </m:ctrlPr>
                      </m:sSubPr>
                      <m:e>
                        <m:r>
                          <a:rPr lang="en-US" altLang="zh-CN" sz="1600" i="1" kern="0">
                            <a:solidFill>
                              <a:srgbClr val="000000"/>
                            </a:solidFill>
                            <a:latin typeface="Cambria Math" panose="02040503050406030204" pitchFamily="18" charset="0"/>
                            <a:cs typeface="+mn-ea"/>
                            <a:sym typeface="+mn-lt"/>
                          </a:rPr>
                          <m:t>𝑔</m:t>
                        </m:r>
                      </m:e>
                      <m:sub>
                        <m:r>
                          <a:rPr lang="en-US" altLang="zh-CN" sz="1600" i="1" kern="0">
                            <a:solidFill>
                              <a:srgbClr val="000000"/>
                            </a:solidFill>
                            <a:latin typeface="Cambria Math" panose="02040503050406030204" pitchFamily="18" charset="0"/>
                            <a:cs typeface="+mn-ea"/>
                            <a:sym typeface="+mn-lt"/>
                          </a:rPr>
                          <m:t>𝑡</m:t>
                        </m:r>
                      </m:sub>
                    </m:sSub>
                    <m:r>
                      <a:rPr lang="en-US" altLang="zh-CN" sz="1600" i="1" kern="0">
                        <a:solidFill>
                          <a:srgbClr val="000000"/>
                        </a:solidFill>
                        <a:latin typeface="Cambria Math" panose="02040503050406030204" pitchFamily="18" charset="0"/>
                        <a:cs typeface="+mn-ea"/>
                        <a:sym typeface="+mn-lt"/>
                      </a:rPr>
                      <m:t> </m:t>
                    </m:r>
                  </m:oMath>
                </a14:m>
                <a:r>
                  <a:rPr lang="en-US" altLang="zh-CN" sz="1600" dirty="0"/>
                  <a:t>indicates the </a:t>
                </a:r>
                <a:r>
                  <a:rPr lang="en-US" altLang="zh-CN" sz="1600" i="1" dirty="0"/>
                  <a:t>t-</a:t>
                </a:r>
                <a:r>
                  <a:rPr lang="en-US" altLang="zh-CN" sz="1600" dirty="0" err="1"/>
                  <a:t>th</a:t>
                </a:r>
                <a:r>
                  <a:rPr lang="en-US" altLang="zh-CN" sz="1600" dirty="0"/>
                  <a:t> gradient, </a:t>
                </a:r>
                <a14:m>
                  <m:oMath xmlns:m="http://schemas.openxmlformats.org/officeDocument/2006/math">
                    <m:r>
                      <a:rPr lang="en-US" altLang="zh-CN" sz="1600" i="1" kern="0">
                        <a:solidFill>
                          <a:srgbClr val="000000"/>
                        </a:solidFill>
                        <a:latin typeface="Cambria Math" panose="02040503050406030204" pitchFamily="18" charset="0"/>
                        <a:cs typeface="+mn-ea"/>
                        <a:sym typeface="+mn-lt"/>
                      </a:rPr>
                      <m:t>𝑟</m:t>
                    </m:r>
                  </m:oMath>
                </a14:m>
                <a:r>
                  <a:rPr lang="en-US" altLang="zh-CN" sz="1600" dirty="0"/>
                  <a:t> is a gradient accumulation variable, and the initial value of </a:t>
                </a:r>
                <a14:m>
                  <m:oMath xmlns:m="http://schemas.openxmlformats.org/officeDocument/2006/math">
                    <m:r>
                      <a:rPr lang="en-US" altLang="zh-CN" sz="1600" i="1" kern="0">
                        <a:solidFill>
                          <a:srgbClr val="000000"/>
                        </a:solidFill>
                        <a:latin typeface="Cambria Math" panose="02040503050406030204" pitchFamily="18" charset="0"/>
                        <a:cs typeface="+mn-ea"/>
                        <a:sym typeface="+mn-lt"/>
                      </a:rPr>
                      <m:t>𝑟</m:t>
                    </m:r>
                  </m:oMath>
                </a14:m>
                <a:r>
                  <a:rPr lang="en-US" altLang="zh-CN" sz="1600" dirty="0">
                    <a:cs typeface="+mn-ea"/>
                    <a:sym typeface="+mn-lt"/>
                  </a:rPr>
                  <a:t> is 0, which </a:t>
                </a:r>
                <a:r>
                  <a:rPr lang="en-US" altLang="zh-CN" sz="1600" b="1" dirty="0">
                    <a:cs typeface="+mn-ea"/>
                    <a:sym typeface="+mn-lt"/>
                  </a:rPr>
                  <a:t>may not increase and needs to be adjusted using a parameter</a:t>
                </a:r>
                <a:r>
                  <a:rPr lang="en-US" altLang="zh-CN" sz="1600" dirty="0">
                    <a:cs typeface="+mn-ea"/>
                    <a:sym typeface="+mn-lt"/>
                  </a:rPr>
                  <a:t>.</a:t>
                </a:r>
                <a:r>
                  <a:rPr lang="en-US" altLang="zh-CN" sz="1600" dirty="0">
                    <a:solidFill>
                      <a:srgbClr val="000000"/>
                    </a:solidFill>
                    <a:cs typeface="+mn-ea"/>
                    <a:sym typeface="+mn-lt"/>
                  </a:rPr>
                  <a:t> </a:t>
                </a:r>
                <a14:m>
                  <m:oMath xmlns:m="http://schemas.openxmlformats.org/officeDocument/2006/math">
                    <m:r>
                      <a:rPr lang="zh-CN" altLang="en-US" sz="1600" i="1" kern="0">
                        <a:solidFill>
                          <a:srgbClr val="000000"/>
                        </a:solidFill>
                        <a:latin typeface="Cambria Math" panose="02040503050406030204" pitchFamily="18" charset="0"/>
                        <a:cs typeface="+mn-ea"/>
                        <a:sym typeface="+mn-lt"/>
                      </a:rPr>
                      <m:t>𝛽</m:t>
                    </m:r>
                    <m:r>
                      <m:rPr>
                        <m:nor/>
                      </m:rPr>
                      <a:rPr lang="en-US" altLang="zh-CN" sz="1600" kern="0">
                        <a:solidFill>
                          <a:srgbClr val="000000"/>
                        </a:solidFill>
                        <a:latin typeface="Cambria Math" panose="02040503050406030204" pitchFamily="18" charset="0"/>
                        <a:cs typeface="+mn-ea"/>
                        <a:sym typeface="+mn-lt"/>
                      </a:rPr>
                      <m:t> </m:t>
                    </m:r>
                    <m:r>
                      <m:rPr>
                        <m:nor/>
                      </m:rPr>
                      <a:rPr lang="en-US" altLang="zh-CN" sz="1600" dirty="0"/>
                      <m:t>is</m:t>
                    </m:r>
                    <m:r>
                      <m:rPr>
                        <m:nor/>
                      </m:rPr>
                      <a:rPr lang="en-US" altLang="zh-CN" sz="1600" dirty="0"/>
                      <m:t> </m:t>
                    </m:r>
                    <m:r>
                      <m:rPr>
                        <m:nor/>
                      </m:rPr>
                      <a:rPr lang="en-US" altLang="zh-CN" sz="1600" dirty="0"/>
                      <m:t>the</m:t>
                    </m:r>
                    <m:r>
                      <m:rPr>
                        <m:nor/>
                      </m:rPr>
                      <a:rPr lang="en-US" altLang="zh-CN" sz="1600" dirty="0"/>
                      <m:t> </m:t>
                    </m:r>
                    <m:r>
                      <m:rPr>
                        <m:nor/>
                      </m:rPr>
                      <a:rPr lang="en-US" altLang="zh-CN" sz="1600" dirty="0"/>
                      <m:t>attenuation</m:t>
                    </m:r>
                    <m:r>
                      <m:rPr>
                        <m:nor/>
                      </m:rPr>
                      <a:rPr lang="en-US" altLang="zh-CN" sz="1600" dirty="0"/>
                      <m:t> </m:t>
                    </m:r>
                    <m:r>
                      <m:rPr>
                        <m:nor/>
                      </m:rPr>
                      <a:rPr lang="en-US" altLang="zh-CN" sz="1600" dirty="0"/>
                      <m:t>factor</m:t>
                    </m:r>
                    <m:r>
                      <m:rPr>
                        <m:nor/>
                      </m:rPr>
                      <a:rPr lang="en-US" altLang="zh-CN" sz="1600" dirty="0"/>
                      <m:t>,</m:t>
                    </m:r>
                    <m:r>
                      <a:rPr lang="en-US" altLang="zh-CN" sz="1600" i="1" dirty="0">
                        <a:latin typeface="Cambria Math" panose="02040503050406030204" pitchFamily="18" charset="0"/>
                      </a:rPr>
                      <m:t> </m:t>
                    </m:r>
                    <m:r>
                      <a:rPr lang="zh-CN" altLang="en-US" sz="1600" i="1">
                        <a:solidFill>
                          <a:srgbClr val="000000"/>
                        </a:solidFill>
                        <a:latin typeface="Cambria Math" panose="02040503050406030204" pitchFamily="18" charset="0"/>
                        <a:cs typeface="+mn-ea"/>
                        <a:sym typeface="+mn-lt"/>
                      </a:rPr>
                      <m:t>𝜂</m:t>
                    </m:r>
                    <m:r>
                      <a:rPr lang="en-US" altLang="zh-CN" sz="1600" i="1">
                        <a:solidFill>
                          <a:srgbClr val="000000"/>
                        </a:solidFill>
                        <a:latin typeface="Cambria Math" panose="02040503050406030204" pitchFamily="18" charset="0"/>
                        <a:cs typeface="+mn-ea"/>
                        <a:sym typeface="+mn-lt"/>
                      </a:rPr>
                      <m:t> </m:t>
                    </m:r>
                  </m:oMath>
                </a14:m>
                <a:r>
                  <a:rPr lang="en-US" altLang="zh-CN" sz="1600" dirty="0"/>
                  <a:t>indicates the global LR, which needs to be set manually. </a:t>
                </a:r>
                <a14:m>
                  <m:oMath xmlns:m="http://schemas.openxmlformats.org/officeDocument/2006/math">
                    <m:r>
                      <a:rPr lang="zh-CN" altLang="en-US" sz="1600" i="1">
                        <a:solidFill>
                          <a:srgbClr val="000000"/>
                        </a:solidFill>
                        <a:latin typeface="Cambria Math" panose="02040503050406030204" pitchFamily="18" charset="0"/>
                        <a:cs typeface="+mn-ea"/>
                        <a:sym typeface="+mn-lt"/>
                      </a:rPr>
                      <m:t>𝜀</m:t>
                    </m:r>
                  </m:oMath>
                </a14:m>
                <a:r>
                  <a:rPr lang="en-US" altLang="zh-CN" sz="1600" dirty="0"/>
                  <a:t> is a small constant, and is set to about 10</a:t>
                </a:r>
                <a:r>
                  <a:rPr lang="en-US" altLang="zh-CN" sz="1600" baseline="30000" dirty="0"/>
                  <a:t>-7</a:t>
                </a:r>
                <a:r>
                  <a:rPr lang="en-US" altLang="zh-CN" sz="1600" dirty="0"/>
                  <a:t> for numerical stability.</a:t>
                </a:r>
              </a:p>
            </p:txBody>
          </p:sp>
        </mc:Choice>
        <mc:Fallback>
          <p:sp>
            <p:nvSpPr>
              <p:cNvPr id="4" name="文本占位符 2"/>
              <p:cNvSpPr>
                <a:spLocks noGrp="1" noRot="1" noChangeAspect="1" noMove="1" noResize="1" noEditPoints="1" noAdjustHandles="1" noChangeArrowheads="1" noChangeShapeType="1" noTextEdit="1"/>
              </p:cNvSpPr>
              <p:nvPr>
                <p:ph type="body" sz="quarter" idx="10"/>
              </p:nvPr>
            </p:nvSpPr>
            <p:spPr>
              <a:blipFill>
                <a:blip r:embed="rId3"/>
                <a:stretch>
                  <a:fillRect l="-398" t="-876"/>
                </a:stretch>
              </a:blipFill>
            </p:spPr>
            <p:txBody>
              <a:bodyPr/>
              <a:lstStyle/>
              <a:p>
                <a:r>
                  <a:rPr lang="en-US">
                    <a:noFill/>
                  </a:rPr>
                  <a:t> </a:t>
                </a:r>
              </a:p>
            </p:txBody>
          </p:sp>
        </mc:Fallback>
      </mc:AlternateContent>
      <p:sp>
        <p:nvSpPr>
          <p:cNvPr id="6" name="文本框 5"/>
          <p:cNvSpPr txBox="1"/>
          <p:nvPr/>
        </p:nvSpPr>
        <p:spPr bwMode="auto">
          <a:xfrm>
            <a:off x="5951984" y="2291946"/>
            <a:ext cx="4990803" cy="236252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lnSpc>
                <a:spcPct val="200000"/>
              </a:lnSpc>
            </a:pPr>
            <a:r>
              <a:rPr lang="en-US" sz="1800" dirty="0">
                <a:solidFill>
                  <a:srgbClr val="000000"/>
                </a:solidFill>
                <a:latin typeface="Huawei Sans" panose="020C0503030203020204" pitchFamily="34" charset="0"/>
                <a:ea typeface="+mn-ea"/>
                <a:cs typeface="+mn-ea"/>
                <a:sym typeface="+mn-lt"/>
              </a:rPr>
              <a:t>Gradient calculation</a:t>
            </a:r>
          </a:p>
          <a:p>
            <a:pPr fontAlgn="ctr">
              <a:lnSpc>
                <a:spcPct val="200000"/>
              </a:lnSpc>
            </a:pPr>
            <a:r>
              <a:rPr lang="en-US" sz="1800" dirty="0">
                <a:solidFill>
                  <a:srgbClr val="000000"/>
                </a:solidFill>
                <a:latin typeface="Huawei Sans" panose="020C0503030203020204" pitchFamily="34" charset="0"/>
                <a:ea typeface="+mn-ea"/>
                <a:cs typeface="+mn-ea"/>
                <a:sym typeface="+mn-lt"/>
              </a:rPr>
              <a:t>Square gradient accumulation</a:t>
            </a:r>
          </a:p>
          <a:p>
            <a:pPr fontAlgn="ctr">
              <a:lnSpc>
                <a:spcPct val="200000"/>
              </a:lnSpc>
            </a:pPr>
            <a:r>
              <a:rPr lang="en-US" sz="1800" dirty="0">
                <a:solidFill>
                  <a:srgbClr val="000000"/>
                </a:solidFill>
                <a:latin typeface="Huawei Sans" panose="020C0503030203020204" pitchFamily="34" charset="0"/>
                <a:ea typeface="+mn-ea"/>
                <a:cs typeface="+mn-ea"/>
                <a:sym typeface="+mn-lt"/>
              </a:rPr>
              <a:t>Computing update</a:t>
            </a:r>
          </a:p>
          <a:p>
            <a:pPr fontAlgn="ctr">
              <a:lnSpc>
                <a:spcPct val="200000"/>
              </a:lnSpc>
            </a:pPr>
            <a:r>
              <a:rPr lang="en-US" sz="1800" dirty="0">
                <a:solidFill>
                  <a:srgbClr val="000000"/>
                </a:solidFill>
                <a:latin typeface="Huawei Sans" panose="020C0503030203020204" pitchFamily="34" charset="0"/>
                <a:ea typeface="+mn-ea"/>
                <a:cs typeface="+mn-ea"/>
                <a:sym typeface="+mn-lt"/>
              </a:rPr>
              <a:t>Application update</a:t>
            </a:r>
          </a:p>
        </p:txBody>
      </p:sp>
      <p:graphicFrame>
        <p:nvGraphicFramePr>
          <p:cNvPr id="8" name="对象 7"/>
          <p:cNvGraphicFramePr>
            <a:graphicFrameLocks noChangeAspect="1"/>
          </p:cNvGraphicFramePr>
          <p:nvPr>
            <p:extLst>
              <p:ext uri="{D42A27DB-BD31-4B8C-83A1-F6EECF244321}">
                <p14:modId xmlns:p14="http://schemas.microsoft.com/office/powerpoint/2010/main" val="842183730"/>
              </p:ext>
            </p:extLst>
          </p:nvPr>
        </p:nvGraphicFramePr>
        <p:xfrm>
          <a:off x="2639616" y="2325603"/>
          <a:ext cx="1987550" cy="2328863"/>
        </p:xfrm>
        <a:graphic>
          <a:graphicData uri="http://schemas.openxmlformats.org/presentationml/2006/ole">
            <mc:AlternateContent xmlns:mc="http://schemas.openxmlformats.org/markup-compatibility/2006">
              <mc:Choice xmlns:v="urn:schemas-microsoft-com:vml" Requires="v">
                <p:oleObj name="Equation" r:id="rId4" imgW="1193760" imgH="1396800" progId="Equation.DSMT4">
                  <p:embed/>
                </p:oleObj>
              </mc:Choice>
              <mc:Fallback>
                <p:oleObj name="Equation" r:id="rId4" imgW="1193760" imgH="1396800" progId="Equation.DSMT4">
                  <p:embed/>
                  <p:pic>
                    <p:nvPicPr>
                      <p:cNvPr id="0" name=""/>
                      <p:cNvPicPr/>
                      <p:nvPr/>
                    </p:nvPicPr>
                    <p:blipFill>
                      <a:blip r:embed="rId5"/>
                      <a:stretch>
                        <a:fillRect/>
                      </a:stretch>
                    </p:blipFill>
                    <p:spPr>
                      <a:xfrm>
                        <a:off x="2639616" y="2325603"/>
                        <a:ext cx="1987550" cy="2328863"/>
                      </a:xfrm>
                      <a:prstGeom prst="rect">
                        <a:avLst/>
                      </a:prstGeom>
                    </p:spPr>
                  </p:pic>
                </p:oleObj>
              </mc:Fallback>
            </mc:AlternateContent>
          </a:graphicData>
        </a:graphic>
      </p:graphicFrame>
    </p:spTree>
    <p:extLst>
      <p:ext uri="{BB962C8B-B14F-4D97-AF65-F5344CB8AC3E}">
        <p14:creationId xmlns:p14="http://schemas.microsoft.com/office/powerpoint/2010/main" val="2726372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Adam Optimizer (1)</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wrap="square">
                <a:noAutofit/>
              </a:bodyPr>
              <a:lstStyle/>
              <a:p>
                <a:r>
                  <a:rPr lang="en-US">
                    <a:latin typeface="Huawei Sans" panose="020C0503030203020204" pitchFamily="34" charset="0"/>
                  </a:rPr>
                  <a:t>Adaptive Moment Estimation (Adam): Developed based on AdaGrad and AdaDelta, Adam maintains two additional variables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𝑚</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and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𝑣</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for each variable to be trained:</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𝑚</m:t>
                          </m:r>
                        </m:e>
                        <m:sub>
                          <m:r>
                            <a:rPr lang="en-US" altLang="zh-CN" sz="2000">
                              <a:latin typeface="Cambria Math" panose="02040503050406030204" pitchFamily="18" charset="0"/>
                              <a:cs typeface="+mn-ea"/>
                              <a:sym typeface="+mn-lt"/>
                            </a:rPr>
                            <m:t>𝑡</m:t>
                          </m:r>
                        </m:sub>
                      </m:sSub>
                      <m:r>
                        <a:rPr lang="en-US" altLang="zh-CN" sz="2000">
                          <a:latin typeface="Cambria Math" panose="02040503050406030204" pitchFamily="18" charset="0"/>
                          <a:cs typeface="+mn-ea"/>
                          <a:sym typeface="+mn-lt"/>
                        </a:rPr>
                        <m:t>=</m:t>
                      </m:r>
                      <m:sSub>
                        <m:sSubPr>
                          <m:ctrlPr>
                            <a:rPr lang="en-US" altLang="zh-CN" sz="2000" i="1">
                              <a:latin typeface="Cambria Math" panose="02040503050406030204" pitchFamily="18" charset="0"/>
                              <a:cs typeface="+mn-ea"/>
                              <a:sym typeface="+mn-lt"/>
                            </a:rPr>
                          </m:ctrlPr>
                        </m:sSubPr>
                        <m:e>
                          <m:r>
                            <a:rPr lang="zh-CN" altLang="en-US" sz="2000">
                              <a:latin typeface="Cambria Math" panose="02040503050406030204" pitchFamily="18" charset="0"/>
                              <a:cs typeface="+mn-ea"/>
                              <a:sym typeface="+mn-lt"/>
                            </a:rPr>
                            <m:t>𝛽</m:t>
                          </m:r>
                        </m:e>
                        <m:sub>
                          <m:r>
                            <a:rPr lang="en-US" altLang="zh-CN" sz="2000">
                              <a:latin typeface="Cambria Math" panose="02040503050406030204" pitchFamily="18" charset="0"/>
                              <a:cs typeface="+mn-ea"/>
                              <a:sym typeface="+mn-lt"/>
                            </a:rPr>
                            <m:t>1</m:t>
                          </m:r>
                        </m:sub>
                      </m:sSub>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𝑚</m:t>
                          </m:r>
                        </m:e>
                        <m:sub>
                          <m:r>
                            <a:rPr lang="en-US" altLang="zh-CN" sz="2000">
                              <a:latin typeface="Cambria Math" panose="02040503050406030204" pitchFamily="18" charset="0"/>
                              <a:cs typeface="+mn-ea"/>
                              <a:sym typeface="+mn-lt"/>
                            </a:rPr>
                            <m:t>𝑡</m:t>
                          </m:r>
                          <m:r>
                            <a:rPr lang="en-US" altLang="zh-CN" sz="2000">
                              <a:latin typeface="Cambria Math" panose="02040503050406030204" pitchFamily="18" charset="0"/>
                              <a:cs typeface="+mn-ea"/>
                              <a:sym typeface="+mn-lt"/>
                            </a:rPr>
                            <m:t>−1</m:t>
                          </m:r>
                        </m:sub>
                      </m:sSub>
                      <m:r>
                        <a:rPr lang="en-US" altLang="zh-CN" sz="2000">
                          <a:latin typeface="Cambria Math" panose="02040503050406030204" pitchFamily="18" charset="0"/>
                          <a:cs typeface="+mn-ea"/>
                          <a:sym typeface="+mn-lt"/>
                        </a:rPr>
                        <m:t>+(1−</m:t>
                      </m:r>
                      <m:sSub>
                        <m:sSubPr>
                          <m:ctrlPr>
                            <a:rPr lang="en-US" altLang="zh-CN" sz="2000" i="1">
                              <a:latin typeface="Cambria Math" panose="02040503050406030204" pitchFamily="18" charset="0"/>
                              <a:cs typeface="+mn-ea"/>
                              <a:sym typeface="+mn-lt"/>
                            </a:rPr>
                          </m:ctrlPr>
                        </m:sSubPr>
                        <m:e>
                          <m:r>
                            <a:rPr lang="zh-CN" altLang="en-US" sz="2000">
                              <a:latin typeface="Cambria Math" panose="02040503050406030204" pitchFamily="18" charset="0"/>
                              <a:cs typeface="+mn-ea"/>
                              <a:sym typeface="+mn-lt"/>
                            </a:rPr>
                            <m:t>𝛽</m:t>
                          </m:r>
                        </m:e>
                        <m:sub>
                          <m:r>
                            <a:rPr lang="en-US" altLang="zh-CN" sz="2000">
                              <a:latin typeface="Cambria Math" panose="02040503050406030204" pitchFamily="18" charset="0"/>
                              <a:cs typeface="+mn-ea"/>
                              <a:sym typeface="+mn-lt"/>
                            </a:rPr>
                            <m:t>1</m:t>
                          </m:r>
                        </m:sub>
                      </m:sSub>
                      <m:r>
                        <a:rPr lang="en-US" altLang="zh-CN" sz="2000">
                          <a:latin typeface="Cambria Math" panose="02040503050406030204" pitchFamily="18" charset="0"/>
                          <a:cs typeface="+mn-ea"/>
                          <a:sym typeface="+mn-lt"/>
                        </a:rPr>
                        <m:t>)</m:t>
                      </m:r>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𝑔</m:t>
                          </m:r>
                        </m:e>
                        <m:sub>
                          <m:r>
                            <a:rPr lang="en-US" altLang="zh-CN" sz="2000">
                              <a:latin typeface="Cambria Math" panose="02040503050406030204" pitchFamily="18" charset="0"/>
                              <a:cs typeface="+mn-ea"/>
                              <a:sym typeface="+mn-lt"/>
                            </a:rPr>
                            <m:t>𝑡</m:t>
                          </m:r>
                        </m:sub>
                      </m:sSub>
                    </m:oMath>
                  </m:oMathPara>
                </a14:m>
                <a:endParaRPr lang="en-US">
                  <a:latin typeface="Huawei Sans" panose="020C0503030203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𝑣</m:t>
                          </m:r>
                        </m:e>
                        <m:sub>
                          <m:r>
                            <a:rPr lang="en-US" altLang="zh-CN" sz="2000">
                              <a:latin typeface="Cambria Math" panose="02040503050406030204" pitchFamily="18" charset="0"/>
                              <a:cs typeface="+mn-ea"/>
                              <a:sym typeface="+mn-lt"/>
                            </a:rPr>
                            <m:t>𝑡</m:t>
                          </m:r>
                        </m:sub>
                      </m:sSub>
                      <m:r>
                        <a:rPr lang="en-US" altLang="zh-CN" sz="2000">
                          <a:latin typeface="Cambria Math" panose="02040503050406030204" pitchFamily="18" charset="0"/>
                          <a:cs typeface="+mn-ea"/>
                          <a:sym typeface="+mn-lt"/>
                        </a:rPr>
                        <m:t>=</m:t>
                      </m:r>
                      <m:sSub>
                        <m:sSubPr>
                          <m:ctrlPr>
                            <a:rPr lang="en-US" altLang="zh-CN" sz="2000" i="1">
                              <a:latin typeface="Cambria Math" panose="02040503050406030204" pitchFamily="18" charset="0"/>
                              <a:cs typeface="+mn-ea"/>
                              <a:sym typeface="+mn-lt"/>
                            </a:rPr>
                          </m:ctrlPr>
                        </m:sSubPr>
                        <m:e>
                          <m:r>
                            <a:rPr lang="zh-CN" altLang="en-US" sz="2000">
                              <a:latin typeface="Cambria Math" panose="02040503050406030204" pitchFamily="18" charset="0"/>
                              <a:cs typeface="+mn-ea"/>
                              <a:sym typeface="+mn-lt"/>
                            </a:rPr>
                            <m:t>𝛽</m:t>
                          </m:r>
                        </m:e>
                        <m:sub>
                          <m:r>
                            <a:rPr lang="en-US" altLang="zh-CN" sz="2000">
                              <a:latin typeface="Cambria Math" panose="02040503050406030204" pitchFamily="18" charset="0"/>
                              <a:cs typeface="+mn-ea"/>
                              <a:sym typeface="+mn-lt"/>
                            </a:rPr>
                            <m:t>2</m:t>
                          </m:r>
                        </m:sub>
                      </m:sSub>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𝑣</m:t>
                          </m:r>
                        </m:e>
                        <m:sub>
                          <m:r>
                            <a:rPr lang="en-US" altLang="zh-CN" sz="2000">
                              <a:latin typeface="Cambria Math" panose="02040503050406030204" pitchFamily="18" charset="0"/>
                              <a:cs typeface="+mn-ea"/>
                              <a:sym typeface="+mn-lt"/>
                            </a:rPr>
                            <m:t>𝑡</m:t>
                          </m:r>
                          <m:r>
                            <a:rPr lang="en-US" altLang="zh-CN" sz="2000">
                              <a:latin typeface="Cambria Math" panose="02040503050406030204" pitchFamily="18" charset="0"/>
                              <a:cs typeface="+mn-ea"/>
                              <a:sym typeface="+mn-lt"/>
                            </a:rPr>
                            <m:t>−1</m:t>
                          </m:r>
                        </m:sub>
                      </m:sSub>
                      <m:r>
                        <a:rPr lang="en-US" altLang="zh-CN" sz="2000">
                          <a:latin typeface="Cambria Math" panose="02040503050406030204" pitchFamily="18" charset="0"/>
                          <a:cs typeface="+mn-ea"/>
                          <a:sym typeface="+mn-lt"/>
                        </a:rPr>
                        <m:t>+(1−</m:t>
                      </m:r>
                      <m:sSub>
                        <m:sSubPr>
                          <m:ctrlPr>
                            <a:rPr lang="en-US" altLang="zh-CN" sz="2000" i="1">
                              <a:latin typeface="Cambria Math" panose="02040503050406030204" pitchFamily="18" charset="0"/>
                              <a:cs typeface="+mn-ea"/>
                              <a:sym typeface="+mn-lt"/>
                            </a:rPr>
                          </m:ctrlPr>
                        </m:sSubPr>
                        <m:e>
                          <m:r>
                            <a:rPr lang="zh-CN" altLang="en-US" sz="2000">
                              <a:latin typeface="Cambria Math" panose="02040503050406030204" pitchFamily="18" charset="0"/>
                              <a:cs typeface="+mn-ea"/>
                              <a:sym typeface="+mn-lt"/>
                            </a:rPr>
                            <m:t>𝛽</m:t>
                          </m:r>
                        </m:e>
                        <m:sub>
                          <m:r>
                            <a:rPr lang="en-US" altLang="zh-CN" sz="2000">
                              <a:latin typeface="Cambria Math" panose="02040503050406030204" pitchFamily="18" charset="0"/>
                              <a:cs typeface="+mn-ea"/>
                              <a:sym typeface="+mn-lt"/>
                            </a:rPr>
                            <m:t>2</m:t>
                          </m:r>
                        </m:sub>
                      </m:sSub>
                      <m:r>
                        <a:rPr lang="en-US" altLang="zh-CN" sz="2000">
                          <a:latin typeface="Cambria Math" panose="02040503050406030204" pitchFamily="18" charset="0"/>
                          <a:cs typeface="+mn-ea"/>
                          <a:sym typeface="+mn-lt"/>
                        </a:rPr>
                        <m:t>)</m:t>
                      </m:r>
                      <m:sSubSup>
                        <m:sSubSupPr>
                          <m:ctrlPr>
                            <a:rPr lang="en-US" altLang="zh-CN" sz="2000" i="1">
                              <a:latin typeface="Cambria Math" panose="02040503050406030204" pitchFamily="18" charset="0"/>
                              <a:cs typeface="+mn-ea"/>
                              <a:sym typeface="+mn-lt"/>
                            </a:rPr>
                          </m:ctrlPr>
                        </m:sSubSupPr>
                        <m:e>
                          <m:r>
                            <a:rPr lang="en-US" altLang="zh-CN" sz="2000">
                              <a:latin typeface="Cambria Math" panose="02040503050406030204" pitchFamily="18" charset="0"/>
                              <a:cs typeface="+mn-ea"/>
                              <a:sym typeface="+mn-lt"/>
                            </a:rPr>
                            <m:t>𝑔</m:t>
                          </m:r>
                        </m:e>
                        <m:sub>
                          <m:r>
                            <a:rPr lang="en-US" altLang="zh-CN" sz="2000">
                              <a:latin typeface="Cambria Math" panose="02040503050406030204" pitchFamily="18" charset="0"/>
                              <a:cs typeface="+mn-ea"/>
                              <a:sym typeface="+mn-lt"/>
                            </a:rPr>
                            <m:t>𝑡</m:t>
                          </m:r>
                        </m:sub>
                        <m:sup>
                          <m:r>
                            <a:rPr lang="en-US" altLang="zh-CN" sz="2000">
                              <a:latin typeface="Cambria Math" panose="02040503050406030204" pitchFamily="18" charset="0"/>
                              <a:cs typeface="+mn-ea"/>
                              <a:sym typeface="+mn-lt"/>
                            </a:rPr>
                            <m:t>2</m:t>
                          </m:r>
                        </m:sup>
                      </m:sSubSup>
                    </m:oMath>
                  </m:oMathPara>
                </a14:m>
                <a:endParaRPr lang="en-US">
                  <a:latin typeface="Huawei Sans" panose="020C0503030203020204" pitchFamily="34" charset="0"/>
                </a:endParaRPr>
              </a:p>
              <a:p>
                <a:r>
                  <a:rPr lang="en-US">
                    <a:latin typeface="Huawei Sans" panose="020C0503030203020204" pitchFamily="34" charset="0"/>
                  </a:rPr>
                  <a:t>Where </a:t>
                </a:r>
                <a14:m>
                  <m:oMath xmlns:m="http://schemas.openxmlformats.org/officeDocument/2006/math">
                    <m:r>
                      <a:rPr lang="en-US" altLang="zh-CN" sz="2000" dirty="0">
                        <a:latin typeface="Cambria Math" panose="02040503050406030204" pitchFamily="18" charset="0"/>
                        <a:cs typeface="+mn-ea"/>
                        <a:sym typeface="+mn-lt"/>
                      </a:rPr>
                      <m:t>𝑡</m:t>
                    </m:r>
                  </m:oMath>
                </a14:m>
                <a:r>
                  <a:rPr lang="en-US">
                    <a:latin typeface="Huawei Sans" panose="020C0503030203020204" pitchFamily="34" charset="0"/>
                  </a:rPr>
                  <a:t> represents the </a:t>
                </a:r>
                <a14:m>
                  <m:oMath xmlns:m="http://schemas.openxmlformats.org/officeDocument/2006/math">
                    <m:r>
                      <a:rPr lang="en-US" altLang="zh-CN" sz="2000" dirty="0">
                        <a:latin typeface="Cambria Math" panose="02040503050406030204" pitchFamily="18" charset="0"/>
                        <a:cs typeface="+mn-ea"/>
                        <a:sym typeface="+mn-lt"/>
                      </a:rPr>
                      <m:t>𝑡</m:t>
                    </m:r>
                  </m:oMath>
                </a14:m>
                <a:r>
                  <a:rPr lang="en-US">
                    <a:latin typeface="Huawei Sans" panose="020C0503030203020204" pitchFamily="34" charset="0"/>
                  </a:rPr>
                  <a:t>-th iteration and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𝑔</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is the calculated gradient.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𝑚</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and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𝑣</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are moving averages of the gradient and square gradient. From the statistical perspective,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𝑚</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and </a:t>
                </a:r>
                <a14:m>
                  <m:oMath xmlns:m="http://schemas.openxmlformats.org/officeDocument/2006/math">
                    <m:sSub>
                      <m:sSubPr>
                        <m:ctrlPr>
                          <a:rPr lang="en-US" altLang="zh-CN" sz="2000" i="1">
                            <a:latin typeface="Cambria Math" panose="02040503050406030204" pitchFamily="18" charset="0"/>
                            <a:cs typeface="+mn-ea"/>
                            <a:sym typeface="+mn-lt"/>
                          </a:rPr>
                        </m:ctrlPr>
                      </m:sSubPr>
                      <m:e>
                        <m:r>
                          <a:rPr lang="en-US" altLang="zh-CN" sz="2000">
                            <a:latin typeface="Cambria Math" panose="02040503050406030204" pitchFamily="18" charset="0"/>
                            <a:cs typeface="+mn-ea"/>
                            <a:sym typeface="+mn-lt"/>
                          </a:rPr>
                          <m:t>𝑣</m:t>
                        </m:r>
                      </m:e>
                      <m:sub>
                        <m:r>
                          <a:rPr lang="en-US" altLang="zh-CN" sz="2000">
                            <a:latin typeface="Cambria Math" panose="02040503050406030204" pitchFamily="18" charset="0"/>
                            <a:cs typeface="+mn-ea"/>
                            <a:sym typeface="+mn-lt"/>
                          </a:rPr>
                          <m:t>𝑡</m:t>
                        </m:r>
                      </m:sub>
                    </m:sSub>
                  </m:oMath>
                </a14:m>
                <a:r>
                  <a:rPr lang="en-US">
                    <a:latin typeface="Huawei Sans" panose="020C0503030203020204" pitchFamily="34" charset="0"/>
                  </a:rPr>
                  <a:t> are estimates of the first moment (the average value) and the second moment (the uncentered variance) of the gradients respectively, which also explains why the method is so named.</a:t>
                </a:r>
              </a:p>
              <a:p>
                <a:endParaRPr lang="en-US" dirty="0">
                  <a:latin typeface="Huawei Sans" panose="020C0503030203020204" pitchFamily="34" charset="0"/>
                  <a:cs typeface="+mn-ea"/>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25520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Traditional Machine Learning</a:t>
            </a:r>
          </a:p>
        </p:txBody>
      </p:sp>
      <p:grpSp>
        <p:nvGrpSpPr>
          <p:cNvPr id="14" name="组合 13"/>
          <p:cNvGrpSpPr/>
          <p:nvPr/>
        </p:nvGrpSpPr>
        <p:grpSpPr>
          <a:xfrm>
            <a:off x="1991544" y="1389625"/>
            <a:ext cx="6694698" cy="4627565"/>
            <a:chOff x="4171832" y="1207628"/>
            <a:chExt cx="6694698" cy="4627565"/>
          </a:xfrm>
        </p:grpSpPr>
        <p:sp>
          <p:nvSpPr>
            <p:cNvPr id="5" name="圆角矩形 4"/>
            <p:cNvSpPr/>
            <p:nvPr/>
          </p:nvSpPr>
          <p:spPr bwMode="auto">
            <a:xfrm>
              <a:off x="7427306" y="1233488"/>
              <a:ext cx="1549856"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ysClr val="windowText" lastClr="000000"/>
                </a:solidFill>
                <a:effectLst/>
                <a:latin typeface="Huawei Sans" panose="020C0503030203020204" pitchFamily="34" charset="0"/>
                <a:ea typeface="+mn-ea"/>
                <a:cs typeface="+mn-ea"/>
                <a:sym typeface="+mn-lt"/>
              </a:endParaRPr>
            </a:p>
          </p:txBody>
        </p:sp>
        <p:sp>
          <p:nvSpPr>
            <p:cNvPr id="7" name="圆角矩形 6"/>
            <p:cNvSpPr/>
            <p:nvPr/>
          </p:nvSpPr>
          <p:spPr bwMode="auto">
            <a:xfrm>
              <a:off x="6059996" y="2456892"/>
              <a:ext cx="1332148"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8" name="圆角矩形 7"/>
            <p:cNvSpPr/>
            <p:nvPr/>
          </p:nvSpPr>
          <p:spPr bwMode="auto">
            <a:xfrm>
              <a:off x="7609852" y="2456892"/>
              <a:ext cx="1332148"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圆角矩形 8"/>
            <p:cNvSpPr/>
            <p:nvPr/>
          </p:nvSpPr>
          <p:spPr bwMode="auto">
            <a:xfrm>
              <a:off x="9228348" y="2456892"/>
              <a:ext cx="1332148"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0" name="圆角矩形 9"/>
            <p:cNvSpPr/>
            <p:nvPr/>
          </p:nvSpPr>
          <p:spPr bwMode="auto">
            <a:xfrm>
              <a:off x="7609852" y="3733258"/>
              <a:ext cx="1332148"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1" name="文本框 10"/>
            <p:cNvSpPr txBox="1"/>
            <p:nvPr/>
          </p:nvSpPr>
          <p:spPr bwMode="auto">
            <a:xfrm>
              <a:off x="7332543" y="1207628"/>
              <a:ext cx="1777547" cy="73499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Issue analysis</a:t>
              </a:r>
            </a:p>
            <a:p>
              <a:pPr algn="ctr" fontAlgn="ctr"/>
              <a:r>
                <a:rPr lang="en-US" sz="1400">
                  <a:latin typeface="Huawei Sans" panose="020C0503030203020204" pitchFamily="34" charset="0"/>
                  <a:ea typeface="+mn-ea"/>
                  <a:cs typeface="+mn-ea"/>
                  <a:sym typeface="+mn-lt"/>
                </a:rPr>
                <a:t>Problem locating</a:t>
              </a:r>
            </a:p>
          </p:txBody>
        </p:sp>
        <p:sp>
          <p:nvSpPr>
            <p:cNvPr id="16" name="圆角矩形 15"/>
            <p:cNvSpPr/>
            <p:nvPr/>
          </p:nvSpPr>
          <p:spPr bwMode="auto">
            <a:xfrm>
              <a:off x="7609852" y="4976074"/>
              <a:ext cx="1332148" cy="71934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7" name="圆角矩形 16"/>
            <p:cNvSpPr/>
            <p:nvPr/>
          </p:nvSpPr>
          <p:spPr bwMode="auto">
            <a:xfrm>
              <a:off x="7353956" y="4983142"/>
              <a:ext cx="2011334" cy="712280"/>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8" name="文本框 17"/>
            <p:cNvSpPr txBox="1"/>
            <p:nvPr/>
          </p:nvSpPr>
          <p:spPr bwMode="auto">
            <a:xfrm>
              <a:off x="7725960" y="3833157"/>
              <a:ext cx="111612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Model training</a:t>
              </a:r>
            </a:p>
          </p:txBody>
        </p:sp>
        <p:sp>
          <p:nvSpPr>
            <p:cNvPr id="19" name="文本框 18"/>
            <p:cNvSpPr txBox="1"/>
            <p:nvPr/>
          </p:nvSpPr>
          <p:spPr bwMode="auto">
            <a:xfrm>
              <a:off x="7353956" y="4968253"/>
              <a:ext cx="2073053" cy="73499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Execute inference, prediction, and identification</a:t>
              </a:r>
            </a:p>
          </p:txBody>
        </p:sp>
        <p:sp>
          <p:nvSpPr>
            <p:cNvPr id="20" name="文本框 19"/>
            <p:cNvSpPr txBox="1"/>
            <p:nvPr/>
          </p:nvSpPr>
          <p:spPr bwMode="auto">
            <a:xfrm>
              <a:off x="6168008" y="2556792"/>
              <a:ext cx="111612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Data cleansing</a:t>
              </a:r>
            </a:p>
          </p:txBody>
        </p:sp>
        <p:sp>
          <p:nvSpPr>
            <p:cNvPr id="21" name="文本框 20"/>
            <p:cNvSpPr txBox="1"/>
            <p:nvPr/>
          </p:nvSpPr>
          <p:spPr bwMode="auto">
            <a:xfrm>
              <a:off x="7725960" y="2556792"/>
              <a:ext cx="111612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Feature extraction</a:t>
              </a:r>
            </a:p>
          </p:txBody>
        </p:sp>
        <p:sp>
          <p:nvSpPr>
            <p:cNvPr id="22" name="文本框 21"/>
            <p:cNvSpPr txBox="1"/>
            <p:nvPr/>
          </p:nvSpPr>
          <p:spPr bwMode="auto">
            <a:xfrm>
              <a:off x="9336360" y="2555613"/>
              <a:ext cx="1116124"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Feature selection</a:t>
              </a:r>
            </a:p>
          </p:txBody>
        </p:sp>
        <p:sp>
          <p:nvSpPr>
            <p:cNvPr id="23" name="下箭头 22"/>
            <p:cNvSpPr/>
            <p:nvPr/>
          </p:nvSpPr>
          <p:spPr bwMode="auto">
            <a:xfrm>
              <a:off x="8004212" y="1952836"/>
              <a:ext cx="396044" cy="504056"/>
            </a:xfrm>
            <a:prstGeom prst="down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4" name="下箭头 23"/>
            <p:cNvSpPr/>
            <p:nvPr/>
          </p:nvSpPr>
          <p:spPr bwMode="auto">
            <a:xfrm>
              <a:off x="8004212" y="3217170"/>
              <a:ext cx="396044" cy="504056"/>
            </a:xfrm>
            <a:prstGeom prst="down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5" name="下箭头 24"/>
            <p:cNvSpPr/>
            <p:nvPr/>
          </p:nvSpPr>
          <p:spPr bwMode="auto">
            <a:xfrm>
              <a:off x="8004212" y="4456260"/>
              <a:ext cx="396044" cy="504056"/>
            </a:xfrm>
            <a:prstGeom prst="down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 name="椭圆 1"/>
            <p:cNvSpPr/>
            <p:nvPr/>
          </p:nvSpPr>
          <p:spPr bwMode="auto">
            <a:xfrm>
              <a:off x="5681954" y="2108133"/>
              <a:ext cx="5184576" cy="144827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6" name="下箭头 5"/>
            <p:cNvSpPr/>
            <p:nvPr/>
          </p:nvSpPr>
          <p:spPr bwMode="auto">
            <a:xfrm rot="2578020">
              <a:off x="6059996" y="3429000"/>
              <a:ext cx="540060" cy="1023606"/>
            </a:xfrm>
            <a:prstGeom prst="down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2" name="云形 11"/>
            <p:cNvSpPr/>
            <p:nvPr/>
          </p:nvSpPr>
          <p:spPr bwMode="auto">
            <a:xfrm>
              <a:off x="4171832" y="4467041"/>
              <a:ext cx="2646441" cy="1368152"/>
            </a:xfrm>
            <a:prstGeom prst="clou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grpSp>
      <p:sp>
        <p:nvSpPr>
          <p:cNvPr id="13" name="文本框 12"/>
          <p:cNvSpPr txBox="1"/>
          <p:nvPr/>
        </p:nvSpPr>
        <p:spPr bwMode="auto">
          <a:xfrm>
            <a:off x="2165287" y="4791312"/>
            <a:ext cx="2372106" cy="107354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solidFill>
                  <a:srgbClr val="C00000"/>
                </a:solidFill>
                <a:latin typeface="Huawei Sans" panose="020C0503030203020204" pitchFamily="34" charset="0"/>
                <a:ea typeface="+mn-ea"/>
                <a:cs typeface="+mn-ea"/>
                <a:sym typeface="+mn-lt"/>
              </a:rPr>
              <a:t>Question: Can we use an algorithm to automatically execute the procedure?</a:t>
            </a:r>
          </a:p>
        </p:txBody>
      </p:sp>
    </p:spTree>
    <p:extLst>
      <p:ext uri="{BB962C8B-B14F-4D97-AF65-F5344CB8AC3E}">
        <p14:creationId xmlns:p14="http://schemas.microsoft.com/office/powerpoint/2010/main" val="4132269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Adam Optimizer (2)</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wrap="square">
                <a:noAutofit/>
              </a:bodyPr>
              <a:lstStyle/>
              <a:p>
                <a:r>
                  <a:rPr lang="en-US" sz="1800" dirty="0">
                    <a:latin typeface="Huawei Sans" panose="020C0503030203020204" pitchFamily="34" charset="0"/>
                  </a:rPr>
                  <a:t>If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𝑚</m:t>
                        </m:r>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 and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𝑣</m:t>
                        </m:r>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 are initialized using the zero vector,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𝑚</m:t>
                        </m:r>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 and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𝑣</m:t>
                        </m:r>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 are close to 0 during the initial iterations, especially when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1</m:t>
                        </m:r>
                      </m:sub>
                    </m:sSub>
                  </m:oMath>
                </a14:m>
                <a:r>
                  <a:rPr lang="en-US" sz="1800" dirty="0">
                    <a:latin typeface="Huawei Sans" panose="020C0503030203020204" pitchFamily="34" charset="0"/>
                  </a:rPr>
                  <a:t> and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2</m:t>
                        </m:r>
                      </m:sub>
                    </m:sSub>
                  </m:oMath>
                </a14:m>
                <a:r>
                  <a:rPr lang="en-US" sz="1800" dirty="0">
                    <a:latin typeface="Huawei Sans" panose="020C0503030203020204" pitchFamily="34" charset="0"/>
                  </a:rPr>
                  <a:t> are close to 1. To solve this problem, we use </a:t>
                </a:r>
                <a14:m>
                  <m:oMath xmlns:m="http://schemas.openxmlformats.org/officeDocument/2006/math">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𝑚</m:t>
                            </m:r>
                          </m:e>
                        </m:acc>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 and </a:t>
                </a:r>
                <a14:m>
                  <m:oMath xmlns:m="http://schemas.openxmlformats.org/officeDocument/2006/math">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𝑣</m:t>
                            </m:r>
                          </m:e>
                        </m:acc>
                      </m:e>
                      <m:sub>
                        <m:r>
                          <a:rPr lang="en-US" altLang="zh-CN" sz="1400" i="1">
                            <a:latin typeface="Cambria Math" panose="02040503050406030204" pitchFamily="18" charset="0"/>
                            <a:cs typeface="+mn-ea"/>
                            <a:sym typeface="+mn-lt"/>
                          </a:rPr>
                          <m:t>𝑡</m:t>
                        </m:r>
                      </m:sub>
                    </m:sSub>
                  </m:oMath>
                </a14:m>
                <a:r>
                  <a:rPr lang="en-US" sz="1800" dirty="0">
                    <a:latin typeface="Huawei Sans" panose="020C0503030203020204"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𝑚</m:t>
                              </m:r>
                            </m:e>
                          </m:acc>
                        </m:e>
                        <m:sub>
                          <m:r>
                            <a:rPr lang="en-US" altLang="zh-CN" sz="1400" i="1">
                              <a:latin typeface="Cambria Math" panose="02040503050406030204" pitchFamily="18" charset="0"/>
                              <a:cs typeface="+mn-ea"/>
                              <a:sym typeface="+mn-lt"/>
                            </a:rPr>
                            <m:t>𝑡</m:t>
                          </m:r>
                        </m:sub>
                      </m:sSub>
                      <m:r>
                        <a:rPr lang="en-US" altLang="zh-CN" sz="1400" i="1">
                          <a:latin typeface="Cambria Math" panose="02040503050406030204" pitchFamily="18" charset="0"/>
                          <a:cs typeface="+mn-ea"/>
                          <a:sym typeface="+mn-lt"/>
                        </a:rPr>
                        <m:t>=</m:t>
                      </m:r>
                      <m:f>
                        <m:fPr>
                          <m:ctrlPr>
                            <a:rPr lang="en-US" altLang="zh-CN" sz="1400" i="1">
                              <a:latin typeface="Cambria Math" panose="02040503050406030204" pitchFamily="18" charset="0"/>
                              <a:cs typeface="+mn-ea"/>
                              <a:sym typeface="+mn-lt"/>
                            </a:rPr>
                          </m:ctrlPr>
                        </m:fPr>
                        <m:num>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𝑚</m:t>
                              </m:r>
                            </m:e>
                            <m:sub>
                              <m:r>
                                <a:rPr lang="en-US" altLang="zh-CN" sz="1400" i="1">
                                  <a:latin typeface="Cambria Math" panose="02040503050406030204" pitchFamily="18" charset="0"/>
                                  <a:cs typeface="+mn-ea"/>
                                  <a:sym typeface="+mn-lt"/>
                                </a:rPr>
                                <m:t>𝑡</m:t>
                              </m:r>
                            </m:sub>
                          </m:sSub>
                        </m:num>
                        <m:den>
                          <m:r>
                            <a:rPr lang="en-US" altLang="zh-CN" sz="1400" i="1">
                              <a:latin typeface="Cambria Math" panose="02040503050406030204" pitchFamily="18" charset="0"/>
                              <a:cs typeface="+mn-ea"/>
                              <a:sym typeface="+mn-lt"/>
                            </a:rPr>
                            <m:t>1</m:t>
                          </m:r>
                          <m:r>
                            <a:rPr lang="en-US" altLang="zh-CN" sz="1400" i="1">
                              <a:latin typeface="Cambria Math" panose="02040503050406030204" pitchFamily="18" charset="0"/>
                              <a:cs typeface="+mn-ea"/>
                              <a:sym typeface="+mn-lt"/>
                            </a:rPr>
                            <m:t>−</m:t>
                          </m:r>
                          <m:sSubSup>
                            <m:sSubSupPr>
                              <m:ctrlPr>
                                <a:rPr lang="en-US" altLang="zh-CN" sz="1400" i="1">
                                  <a:latin typeface="Cambria Math" panose="02040503050406030204" pitchFamily="18" charset="0"/>
                                  <a:cs typeface="+mn-ea"/>
                                  <a:sym typeface="+mn-lt"/>
                                </a:rPr>
                              </m:ctrlPr>
                            </m:sSubSup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1</m:t>
                              </m:r>
                            </m:sub>
                            <m:sup>
                              <m:r>
                                <a:rPr lang="en-US" altLang="zh-CN" sz="1400" i="1">
                                  <a:latin typeface="Cambria Math" panose="02040503050406030204" pitchFamily="18" charset="0"/>
                                  <a:cs typeface="+mn-ea"/>
                                  <a:sym typeface="+mn-lt"/>
                                </a:rPr>
                                <m:t>𝑡</m:t>
                              </m:r>
                            </m:sup>
                          </m:sSubSup>
                        </m:den>
                      </m:f>
                    </m:oMath>
                  </m:oMathPara>
                </a14:m>
                <a:endParaRPr lang="en-US" sz="1800" dirty="0">
                  <a:latin typeface="Huawei Sans" panose="020C0503030203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𝑣</m:t>
                              </m:r>
                            </m:e>
                          </m:acc>
                        </m:e>
                        <m:sub>
                          <m:r>
                            <a:rPr lang="en-US" altLang="zh-CN" sz="1400" i="1">
                              <a:latin typeface="Cambria Math" panose="02040503050406030204" pitchFamily="18" charset="0"/>
                              <a:cs typeface="+mn-ea"/>
                              <a:sym typeface="+mn-lt"/>
                            </a:rPr>
                            <m:t>𝑡</m:t>
                          </m:r>
                        </m:sub>
                      </m:sSub>
                      <m:r>
                        <a:rPr lang="en-US" altLang="zh-CN" sz="1400" i="1">
                          <a:latin typeface="Cambria Math" panose="02040503050406030204" pitchFamily="18" charset="0"/>
                          <a:cs typeface="+mn-ea"/>
                          <a:sym typeface="+mn-lt"/>
                        </a:rPr>
                        <m:t>=</m:t>
                      </m:r>
                      <m:f>
                        <m:fPr>
                          <m:ctrlPr>
                            <a:rPr lang="en-US" altLang="zh-CN" sz="1400" i="1">
                              <a:latin typeface="Cambria Math" panose="02040503050406030204" pitchFamily="18" charset="0"/>
                              <a:cs typeface="+mn-ea"/>
                              <a:sym typeface="+mn-lt"/>
                            </a:rPr>
                          </m:ctrlPr>
                        </m:fPr>
                        <m:num>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𝑣</m:t>
                              </m:r>
                            </m:e>
                            <m:sub>
                              <m:r>
                                <a:rPr lang="en-US" altLang="zh-CN" sz="1400" i="1">
                                  <a:latin typeface="Cambria Math" panose="02040503050406030204" pitchFamily="18" charset="0"/>
                                  <a:cs typeface="+mn-ea"/>
                                  <a:sym typeface="+mn-lt"/>
                                </a:rPr>
                                <m:t>𝑡</m:t>
                              </m:r>
                            </m:sub>
                          </m:sSub>
                        </m:num>
                        <m:den>
                          <m:r>
                            <a:rPr lang="en-US" altLang="zh-CN" sz="1400" i="1">
                              <a:latin typeface="Cambria Math" panose="02040503050406030204" pitchFamily="18" charset="0"/>
                              <a:cs typeface="+mn-ea"/>
                              <a:sym typeface="+mn-lt"/>
                            </a:rPr>
                            <m:t>1</m:t>
                          </m:r>
                          <m:r>
                            <a:rPr lang="en-US" altLang="zh-CN" sz="1400" i="1">
                              <a:latin typeface="Cambria Math" panose="02040503050406030204" pitchFamily="18" charset="0"/>
                              <a:cs typeface="+mn-ea"/>
                              <a:sym typeface="+mn-lt"/>
                            </a:rPr>
                            <m:t>−</m:t>
                          </m:r>
                          <m:sSubSup>
                            <m:sSubSupPr>
                              <m:ctrlPr>
                                <a:rPr lang="en-US" altLang="zh-CN" sz="1400" i="1">
                                  <a:latin typeface="Cambria Math" panose="02040503050406030204" pitchFamily="18" charset="0"/>
                                  <a:cs typeface="+mn-ea"/>
                                  <a:sym typeface="+mn-lt"/>
                                </a:rPr>
                              </m:ctrlPr>
                            </m:sSubSup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2</m:t>
                              </m:r>
                            </m:sub>
                            <m:sup>
                              <m:r>
                                <a:rPr lang="en-US" altLang="zh-CN" sz="1400" i="1">
                                  <a:latin typeface="Cambria Math" panose="02040503050406030204" pitchFamily="18" charset="0"/>
                                  <a:cs typeface="+mn-ea"/>
                                  <a:sym typeface="+mn-lt"/>
                                </a:rPr>
                                <m:t>𝑡</m:t>
                              </m:r>
                            </m:sup>
                          </m:sSubSup>
                        </m:den>
                      </m:f>
                    </m:oMath>
                  </m:oMathPara>
                </a14:m>
                <a:endParaRPr lang="en-US" sz="1800" dirty="0">
                  <a:latin typeface="Huawei Sans" panose="020C0503030203020204" pitchFamily="34" charset="0"/>
                </a:endParaRPr>
              </a:p>
              <a:p>
                <a:r>
                  <a:rPr lang="en-US" sz="1800" dirty="0">
                    <a:latin typeface="Huawei Sans" panose="020C0503030203020204" pitchFamily="34" charset="0"/>
                    <a:cs typeface="+mn-ea"/>
                    <a:sym typeface="+mn-lt"/>
                  </a:rPr>
                  <a:t>The weight update rule of Adam is as follows:</a:t>
                </a:r>
              </a:p>
              <a:p>
                <a:pPr marL="0" indent="0">
                  <a:buNone/>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𝑡</m:t>
                          </m:r>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1</m:t>
                          </m:r>
                        </m:sub>
                      </m:sSub>
                      <m:r>
                        <a:rPr lang="en-US" altLang="zh-CN" sz="1400" i="1">
                          <a:latin typeface="Cambria Math" panose="02040503050406030204" pitchFamily="18" charset="0"/>
                          <a:cs typeface="+mn-ea"/>
                          <a:sym typeface="+mn-lt"/>
                        </a:rPr>
                        <m:t>=</m:t>
                      </m:r>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𝑤</m:t>
                          </m:r>
                        </m:e>
                        <m:sub>
                          <m:r>
                            <a:rPr lang="en-US" altLang="zh-CN" sz="1400" i="1">
                              <a:latin typeface="Cambria Math" panose="02040503050406030204" pitchFamily="18" charset="0"/>
                              <a:cs typeface="+mn-ea"/>
                              <a:sym typeface="+mn-lt"/>
                            </a:rPr>
                            <m:t>𝑡</m:t>
                          </m:r>
                        </m:sub>
                      </m:sSub>
                      <m:r>
                        <a:rPr lang="en-US" altLang="zh-CN" sz="1400" i="1">
                          <a:latin typeface="Cambria Math" panose="02040503050406030204" pitchFamily="18" charset="0"/>
                          <a:cs typeface="+mn-ea"/>
                          <a:sym typeface="+mn-lt"/>
                        </a:rPr>
                        <m:t>−</m:t>
                      </m:r>
                      <m:f>
                        <m:fPr>
                          <m:ctrlPr>
                            <a:rPr lang="en-US" altLang="zh-CN" sz="1400" i="1">
                              <a:latin typeface="Cambria Math" panose="02040503050406030204" pitchFamily="18" charset="0"/>
                              <a:cs typeface="+mn-ea"/>
                              <a:sym typeface="+mn-lt"/>
                            </a:rPr>
                          </m:ctrlPr>
                        </m:fPr>
                        <m:num>
                          <m:r>
                            <a:rPr lang="zh-CN" altLang="en-US" sz="1400" i="1">
                              <a:latin typeface="Cambria Math" panose="02040503050406030204" pitchFamily="18" charset="0"/>
                              <a:cs typeface="+mn-ea"/>
                              <a:sym typeface="+mn-lt"/>
                            </a:rPr>
                            <m:t>𝜂</m:t>
                          </m:r>
                        </m:num>
                        <m:den>
                          <m:rad>
                            <m:radPr>
                              <m:degHide m:val="on"/>
                              <m:ctrlPr>
                                <a:rPr lang="en-US" altLang="zh-CN" sz="1400" i="1">
                                  <a:latin typeface="Cambria Math" panose="02040503050406030204" pitchFamily="18" charset="0"/>
                                  <a:cs typeface="+mn-ea"/>
                                  <a:sym typeface="+mn-lt"/>
                                </a:rPr>
                              </m:ctrlPr>
                            </m:radPr>
                            <m:deg/>
                            <m:e>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𝑣</m:t>
                                      </m:r>
                                    </m:e>
                                  </m:acc>
                                </m:e>
                                <m:sub>
                                  <m:r>
                                    <a:rPr lang="en-US" altLang="zh-CN" sz="1400" i="1">
                                      <a:latin typeface="Cambria Math" panose="02040503050406030204" pitchFamily="18" charset="0"/>
                                      <a:cs typeface="+mn-ea"/>
                                      <a:sym typeface="+mn-lt"/>
                                    </a:rPr>
                                    <m:t>𝑡</m:t>
                                  </m:r>
                                </m:sub>
                              </m:sSub>
                            </m:e>
                          </m:rad>
                          <m:r>
                            <a:rPr lang="en-US" altLang="zh-CN" sz="1400" i="1">
                              <a:latin typeface="Cambria Math" panose="02040503050406030204" pitchFamily="18" charset="0"/>
                              <a:cs typeface="+mn-ea"/>
                              <a:sym typeface="+mn-lt"/>
                            </a:rPr>
                            <m:t>+</m:t>
                          </m:r>
                          <m:r>
                            <a:rPr lang="zh-CN" altLang="en-US" sz="1400" i="1">
                              <a:latin typeface="Cambria Math" panose="02040503050406030204" pitchFamily="18" charset="0"/>
                              <a:cs typeface="+mn-ea"/>
                              <a:sym typeface="+mn-lt"/>
                            </a:rPr>
                            <m:t>𝜖</m:t>
                          </m:r>
                        </m:den>
                      </m:f>
                      <m:sSub>
                        <m:sSubPr>
                          <m:ctrlPr>
                            <a:rPr lang="en-US" altLang="zh-CN" sz="1400" i="1">
                              <a:latin typeface="Cambria Math" panose="02040503050406030204" pitchFamily="18" charset="0"/>
                              <a:cs typeface="+mn-ea"/>
                              <a:sym typeface="+mn-lt"/>
                            </a:rPr>
                          </m:ctrlPr>
                        </m:sSubPr>
                        <m:e>
                          <m:acc>
                            <m:accPr>
                              <m:chr m:val="̂"/>
                              <m:ctrlPr>
                                <a:rPr lang="en-US" altLang="zh-CN" sz="1400" i="1">
                                  <a:latin typeface="Cambria Math" panose="02040503050406030204" pitchFamily="18" charset="0"/>
                                  <a:cs typeface="+mn-ea"/>
                                  <a:sym typeface="+mn-lt"/>
                                </a:rPr>
                              </m:ctrlPr>
                            </m:accPr>
                            <m:e>
                              <m:r>
                                <a:rPr lang="en-US" altLang="zh-CN" sz="1400" i="1">
                                  <a:latin typeface="Cambria Math" panose="02040503050406030204" pitchFamily="18" charset="0"/>
                                  <a:cs typeface="+mn-ea"/>
                                  <a:sym typeface="+mn-lt"/>
                                </a:rPr>
                                <m:t>𝑚</m:t>
                              </m:r>
                            </m:e>
                          </m:acc>
                        </m:e>
                        <m:sub>
                          <m:r>
                            <a:rPr lang="en-US" altLang="zh-CN" sz="1400" i="1">
                              <a:latin typeface="Cambria Math" panose="02040503050406030204" pitchFamily="18" charset="0"/>
                              <a:cs typeface="+mn-ea"/>
                              <a:sym typeface="+mn-lt"/>
                            </a:rPr>
                            <m:t>𝑡</m:t>
                          </m:r>
                        </m:sub>
                      </m:sSub>
                    </m:oMath>
                  </m:oMathPara>
                </a14:m>
                <a:endParaRPr lang="en-US" sz="1800" dirty="0">
                  <a:latin typeface="Huawei Sans" panose="020C0503030203020204" pitchFamily="34" charset="0"/>
                  <a:cs typeface="+mn-ea"/>
                  <a:sym typeface="+mn-lt"/>
                </a:endParaRPr>
              </a:p>
              <a:p>
                <a:r>
                  <a:rPr lang="en-US" sz="1800" dirty="0">
                    <a:latin typeface="Huawei Sans" panose="020C0503030203020204" pitchFamily="34" charset="0"/>
                  </a:rPr>
                  <a:t>Although the rule involves manual setting of </a:t>
                </a:r>
                <a14:m>
                  <m:oMath xmlns:m="http://schemas.openxmlformats.org/officeDocument/2006/math">
                    <m:r>
                      <a:rPr lang="zh-CN" altLang="en-US" sz="1400" i="1">
                        <a:latin typeface="Cambria Math" panose="02040503050406030204" pitchFamily="18" charset="0"/>
                        <a:cs typeface="+mn-ea"/>
                        <a:sym typeface="+mn-lt"/>
                      </a:rPr>
                      <m:t>𝜂</m:t>
                    </m:r>
                  </m:oMath>
                </a14:m>
                <a:r>
                  <a:rPr lang="en-US" sz="1800" dirty="0">
                    <a:latin typeface="Huawei Sans" panose="020C0503030203020204" pitchFamily="34" charset="0"/>
                  </a:rPr>
                  <a:t>,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1</m:t>
                        </m:r>
                      </m:sub>
                    </m:sSub>
                  </m:oMath>
                </a14:m>
                <a:r>
                  <a:rPr lang="en-US" sz="1800" dirty="0">
                    <a:latin typeface="Huawei Sans" panose="020C0503030203020204" pitchFamily="34" charset="0"/>
                  </a:rPr>
                  <a:t>, and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2</m:t>
                        </m:r>
                      </m:sub>
                    </m:sSub>
                  </m:oMath>
                </a14:m>
                <a:r>
                  <a:rPr lang="en-US" sz="1800" dirty="0">
                    <a:latin typeface="Huawei Sans" panose="020C0503030203020204" pitchFamily="34" charset="0"/>
                  </a:rPr>
                  <a:t>, the setting is much simpler. According to experiments, the default settings are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1</m:t>
                        </m:r>
                      </m:sub>
                    </m:sSub>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0</m:t>
                    </m:r>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9</m:t>
                    </m:r>
                  </m:oMath>
                </a14:m>
                <a:r>
                  <a:rPr lang="en-US" sz="1800" dirty="0">
                    <a:latin typeface="Huawei Sans" panose="020C0503030203020204" pitchFamily="34" charset="0"/>
                  </a:rPr>
                  <a:t>, </a:t>
                </a:r>
                <a14:m>
                  <m:oMath xmlns:m="http://schemas.openxmlformats.org/officeDocument/2006/math">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𝛽</m:t>
                        </m:r>
                      </m:e>
                      <m:sub>
                        <m:r>
                          <a:rPr lang="en-US" altLang="zh-CN" sz="1400" i="1">
                            <a:latin typeface="Cambria Math" panose="02040503050406030204" pitchFamily="18" charset="0"/>
                            <a:cs typeface="+mn-ea"/>
                            <a:sym typeface="+mn-lt"/>
                          </a:rPr>
                          <m:t>2</m:t>
                        </m:r>
                      </m:sub>
                    </m:sSub>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0</m:t>
                    </m:r>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999</m:t>
                    </m:r>
                  </m:oMath>
                </a14:m>
                <a:r>
                  <a:rPr lang="en-US" sz="1800" dirty="0">
                    <a:latin typeface="Huawei Sans" panose="020C0503030203020204" pitchFamily="34" charset="0"/>
                  </a:rPr>
                  <a:t>, </a:t>
                </a:r>
                <a14:m>
                  <m:oMath xmlns:m="http://schemas.openxmlformats.org/officeDocument/2006/math">
                    <m:r>
                      <a:rPr lang="zh-CN" altLang="en-US" sz="1400" i="1">
                        <a:latin typeface="Cambria Math" panose="02040503050406030204" pitchFamily="18" charset="0"/>
                        <a:cs typeface="+mn-ea"/>
                        <a:sym typeface="+mn-lt"/>
                      </a:rPr>
                      <m:t>𝜖</m:t>
                    </m:r>
                    <m:r>
                      <a:rPr lang="en-US" altLang="zh-CN" sz="1400" i="1">
                        <a:latin typeface="Cambria Math" panose="02040503050406030204" pitchFamily="18" charset="0"/>
                        <a:cs typeface="+mn-ea"/>
                        <a:sym typeface="+mn-lt"/>
                      </a:rPr>
                      <m:t>=</m:t>
                    </m:r>
                    <m:sSup>
                      <m:sSupPr>
                        <m:ctrlPr>
                          <a:rPr lang="en-US" altLang="zh-CN" sz="1400" i="1">
                            <a:latin typeface="Cambria Math" panose="02040503050406030204" pitchFamily="18" charset="0"/>
                            <a:cs typeface="+mn-ea"/>
                            <a:sym typeface="+mn-lt"/>
                          </a:rPr>
                        </m:ctrlPr>
                      </m:sSupPr>
                      <m:e>
                        <m:r>
                          <a:rPr lang="en-US" altLang="zh-CN" sz="1400" i="1">
                            <a:latin typeface="Cambria Math" panose="02040503050406030204" pitchFamily="18" charset="0"/>
                            <a:cs typeface="+mn-ea"/>
                            <a:sym typeface="+mn-lt"/>
                          </a:rPr>
                          <m:t>10</m:t>
                        </m:r>
                      </m:e>
                      <m:sup>
                        <m:r>
                          <a:rPr lang="en-US" altLang="zh-CN" sz="1400" i="1">
                            <a:latin typeface="Cambria Math" panose="02040503050406030204" pitchFamily="18" charset="0"/>
                            <a:cs typeface="+mn-ea"/>
                            <a:sym typeface="+mn-lt"/>
                          </a:rPr>
                          <m:t>−</m:t>
                        </m:r>
                        <m:r>
                          <a:rPr lang="en-US" altLang="zh-CN" sz="1400" i="1">
                            <a:latin typeface="Cambria Math" panose="02040503050406030204" pitchFamily="18" charset="0"/>
                            <a:cs typeface="+mn-ea"/>
                            <a:sym typeface="+mn-lt"/>
                          </a:rPr>
                          <m:t>8</m:t>
                        </m:r>
                      </m:sup>
                    </m:sSup>
                  </m:oMath>
                </a14:m>
                <a:r>
                  <a:rPr lang="en-US" sz="1800" dirty="0">
                    <a:latin typeface="Huawei Sans" panose="020C0503030203020204" pitchFamily="34" charset="0"/>
                  </a:rPr>
                  <a:t>, and </a:t>
                </a:r>
                <a14:m>
                  <m:oMath xmlns:m="http://schemas.openxmlformats.org/officeDocument/2006/math">
                    <m:r>
                      <a:rPr lang="zh-CN" altLang="en-US" sz="1400" i="1">
                        <a:latin typeface="Cambria Math" panose="02040503050406030204" pitchFamily="18" charset="0"/>
                        <a:cs typeface="+mn-ea"/>
                        <a:sym typeface="+mn-lt"/>
                      </a:rPr>
                      <m:t>𝜂</m:t>
                    </m:r>
                  </m:oMath>
                </a14:m>
                <a:r>
                  <a:rPr lang="en-US" sz="1800" dirty="0">
                    <a:latin typeface="Huawei Sans" panose="020C0503030203020204" pitchFamily="34" charset="0"/>
                    <a:cs typeface="+mn-ea"/>
                    <a:sym typeface="+mn-lt"/>
                  </a:rPr>
                  <a:t> </a:t>
                </a:r>
                <a:r>
                  <a:rPr lang="en-US" sz="1400" dirty="0">
                    <a:latin typeface="Huawei Sans" panose="020C0503030203020204" pitchFamily="34" charset="0"/>
                    <a:cs typeface="+mn-ea"/>
                    <a:sym typeface="+mn-lt"/>
                  </a:rPr>
                  <a:t>= 0.001. </a:t>
                </a:r>
                <a:r>
                  <a:rPr lang="en-US" sz="1800" dirty="0">
                    <a:latin typeface="Huawei Sans" panose="020C0503030203020204" pitchFamily="34" charset="0"/>
                    <a:cs typeface="+mn-ea"/>
                    <a:sym typeface="+mn-lt"/>
                  </a:rPr>
                  <a:t>In practice, Adam will converge quickly. When convergence saturation is reached, xx can be reduced. After several times of reduction, a satisfying local </a:t>
                </a:r>
                <a:r>
                  <a:rPr lang="en-US" sz="1800" dirty="0">
                    <a:cs typeface="+mn-ea"/>
                    <a:sym typeface="+mn-lt"/>
                  </a:rPr>
                  <a:t>extremum </a:t>
                </a:r>
                <a:r>
                  <a:rPr lang="en-US" sz="1800" dirty="0">
                    <a:latin typeface="Huawei Sans" panose="020C0503030203020204" pitchFamily="34" charset="0"/>
                    <a:cs typeface="+mn-ea"/>
                    <a:sym typeface="+mn-lt"/>
                  </a:rPr>
                  <a:t>will be obtained. Other parameters do not need to be adjusted.</a:t>
                </a:r>
              </a:p>
              <a:p>
                <a:endParaRPr lang="zh-CN" altLang="en-US" sz="1200" dirty="0">
                  <a:latin typeface="Huawei Sans" panose="020C0503030203020204" pitchFamily="34" charset="0"/>
                  <a:cs typeface="+mn-ea"/>
                  <a:sym typeface="+mn-lt"/>
                </a:endParaRPr>
              </a:p>
              <a:p>
                <a:endParaRPr lang="en-US" sz="1200" dirty="0">
                  <a:latin typeface="Huawei Sans" panose="020C0503030203020204" pitchFamily="34" charset="0"/>
                  <a:cs typeface="+mn-ea"/>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114" t="-751" r="-114"/>
                </a:stretch>
              </a:blipFill>
            </p:spPr>
            <p:txBody>
              <a:bodyPr/>
              <a:lstStyle/>
              <a:p>
                <a:r>
                  <a:rPr lang="en-US">
                    <a:noFill/>
                  </a:rPr>
                  <a:t> </a:t>
                </a:r>
              </a:p>
            </p:txBody>
          </p:sp>
        </mc:Fallback>
      </mc:AlternateContent>
    </p:spTree>
    <p:extLst>
      <p:ext uri="{BB962C8B-B14F-4D97-AF65-F5344CB8AC3E}">
        <p14:creationId xmlns:p14="http://schemas.microsoft.com/office/powerpoint/2010/main" val="1655152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cs typeface="+mn-ea"/>
                <a:sym typeface="+mn-lt"/>
              </a:rPr>
              <a:t>Optimizer Performance Comparison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689" y="1664805"/>
            <a:ext cx="3658716" cy="28325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028" y="1702712"/>
            <a:ext cx="3609752" cy="2794647"/>
          </a:xfrm>
          <a:prstGeom prst="rect">
            <a:avLst/>
          </a:prstGeom>
          <a:ln w="12700">
            <a:solidFill>
              <a:schemeClr val="bg1">
                <a:lumMod val="75000"/>
              </a:schemeClr>
            </a:solidFill>
          </a:ln>
        </p:spPr>
      </p:pic>
      <p:sp>
        <p:nvSpPr>
          <p:cNvPr id="6" name="文本框 5"/>
          <p:cNvSpPr txBox="1"/>
          <p:nvPr/>
        </p:nvSpPr>
        <p:spPr>
          <a:xfrm>
            <a:off x="2464182" y="4651608"/>
            <a:ext cx="3529866" cy="923330"/>
          </a:xfrm>
          <a:prstGeom prst="rect">
            <a:avLst/>
          </a:prstGeom>
          <a:noFill/>
        </p:spPr>
        <p:txBody>
          <a:bodyPr wrap="square" rtlCol="0">
            <a:noAutofit/>
          </a:bodyPr>
          <a:lstStyle/>
          <a:p>
            <a:pPr algn="ctr" fontAlgn="ctr"/>
            <a:r>
              <a:rPr lang="en-US" sz="1800">
                <a:solidFill>
                  <a:srgbClr val="000000"/>
                </a:solidFill>
                <a:latin typeface="Huawei Sans" panose="020C0503030203020204" pitchFamily="34" charset="0"/>
                <a:ea typeface="+mn-ea"/>
                <a:cs typeface="+mn-ea"/>
                <a:sym typeface="+mn-lt"/>
              </a:rPr>
              <a:t>Comparison of optimization algorithms in contour maps of loss functions</a:t>
            </a:r>
          </a:p>
        </p:txBody>
      </p:sp>
      <p:sp>
        <p:nvSpPr>
          <p:cNvPr id="7" name="文本框 6"/>
          <p:cNvSpPr txBox="1"/>
          <p:nvPr/>
        </p:nvSpPr>
        <p:spPr>
          <a:xfrm>
            <a:off x="6211477" y="4651608"/>
            <a:ext cx="3882853" cy="646331"/>
          </a:xfrm>
          <a:prstGeom prst="rect">
            <a:avLst/>
          </a:prstGeom>
          <a:noFill/>
        </p:spPr>
        <p:txBody>
          <a:bodyPr wrap="square" rtlCol="0">
            <a:noAutofit/>
          </a:bodyPr>
          <a:lstStyle/>
          <a:p>
            <a:pPr algn="ctr" fontAlgn="ctr"/>
            <a:r>
              <a:rPr lang="en-US" sz="1800">
                <a:solidFill>
                  <a:srgbClr val="000000"/>
                </a:solidFill>
                <a:latin typeface="Huawei Sans" panose="020C0503030203020204" pitchFamily="34" charset="0"/>
                <a:ea typeface="+mn-ea"/>
                <a:cs typeface="+mn-ea"/>
                <a:sym typeface="+mn-lt"/>
              </a:rPr>
              <a:t>Comparison of optimization algorithms at the saddle point</a:t>
            </a:r>
          </a:p>
        </p:txBody>
      </p:sp>
    </p:spTree>
    <p:extLst>
      <p:ext uri="{BB962C8B-B14F-4D97-AF65-F5344CB8AC3E}">
        <p14:creationId xmlns:p14="http://schemas.microsoft.com/office/powerpoint/2010/main" val="203283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a:solidFill>
                  <a:schemeClr val="bg1">
                    <a:lumMod val="50000"/>
                  </a:schemeClr>
                </a:solidFill>
                <a:latin typeface="Huawei Sans" panose="020C0503030203020204" pitchFamily="34" charset="0"/>
                <a:cs typeface="+mn-ea"/>
                <a:sym typeface="+mn-lt"/>
              </a:rPr>
              <a:t>Deep Learning Summary</a:t>
            </a:r>
          </a:p>
          <a:p>
            <a:r>
              <a:rPr lang="en-US">
                <a:solidFill>
                  <a:schemeClr val="bg1">
                    <a:lumMod val="50000"/>
                  </a:schemeClr>
                </a:solidFill>
                <a:latin typeface="Huawei Sans" panose="020C0503030203020204" pitchFamily="34" charset="0"/>
                <a:cs typeface="+mn-ea"/>
                <a:sym typeface="+mn-lt"/>
              </a:rPr>
              <a:t>Training Rules</a:t>
            </a:r>
          </a:p>
          <a:p>
            <a:r>
              <a:rPr lang="en-US">
                <a:solidFill>
                  <a:schemeClr val="bg1">
                    <a:lumMod val="50000"/>
                  </a:schemeClr>
                </a:solidFill>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a:solidFill>
                  <a:schemeClr val="bg1">
                    <a:lumMod val="50000"/>
                  </a:schemeClr>
                </a:solidFill>
                <a:latin typeface="Huawei Sans" panose="020C0503030203020204" pitchFamily="34" charset="0"/>
                <a:cs typeface="+mn-ea"/>
                <a:sym typeface="+mn-lt"/>
              </a:rPr>
              <a:t>Optimizer</a:t>
            </a:r>
          </a:p>
          <a:p>
            <a:r>
              <a:rPr lang="en-US" b="1">
                <a:latin typeface="Huawei Sans" panose="020C0503030203020204" pitchFamily="34" charset="0"/>
                <a:cs typeface="+mn-ea"/>
                <a:sym typeface="+mn-lt"/>
              </a:rPr>
              <a:t>Types of Neural Networks</a:t>
            </a:r>
          </a:p>
          <a:p>
            <a:r>
              <a:rPr lang="en-US">
                <a:solidFill>
                  <a:schemeClr val="bg1">
                    <a:lumMod val="50000"/>
                  </a:schemeClr>
                </a:solidFill>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3194207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Convolutional Neural Network</a:t>
            </a:r>
          </a:p>
        </p:txBody>
      </p:sp>
      <p:sp>
        <p:nvSpPr>
          <p:cNvPr id="3" name="文本占位符 2"/>
          <p:cNvSpPr>
            <a:spLocks noGrp="1"/>
          </p:cNvSpPr>
          <p:nvPr>
            <p:ph type="body" sz="quarter" idx="10"/>
          </p:nvPr>
        </p:nvSpPr>
        <p:spPr/>
        <p:txBody>
          <a:bodyPr wrap="square">
            <a:noAutofit/>
          </a:bodyPr>
          <a:lstStyle/>
          <a:p>
            <a:r>
              <a:rPr lang="en-US" sz="2000">
                <a:latin typeface="Huawei Sans" panose="020C0503030203020204" pitchFamily="34" charset="0"/>
                <a:cs typeface="+mn-ea"/>
                <a:sym typeface="+mn-lt"/>
              </a:rPr>
              <a:t>A convolutional neural network (CNN) is a feedforward neural network. Its artificial neurons may respond to </a:t>
            </a:r>
            <a:r>
              <a:rPr lang="en-US" sz="2000" b="1">
                <a:latin typeface="Huawei Sans" panose="020C0503030203020204" pitchFamily="34" charset="0"/>
                <a:cs typeface="+mn-ea"/>
                <a:sym typeface="+mn-lt"/>
              </a:rPr>
              <a:t>surrounding units within the coverage range</a:t>
            </a:r>
            <a:r>
              <a:rPr lang="en-US" sz="2000">
                <a:latin typeface="Huawei Sans" panose="020C0503030203020204" pitchFamily="34" charset="0"/>
                <a:cs typeface="+mn-ea"/>
                <a:sym typeface="+mn-lt"/>
              </a:rPr>
              <a:t>. CNN excels at image processing. It includes a </a:t>
            </a:r>
            <a:r>
              <a:rPr lang="en-US" sz="2000" b="1">
                <a:latin typeface="Huawei Sans" panose="020C0503030203020204" pitchFamily="34" charset="0"/>
                <a:cs typeface="+mn-ea"/>
                <a:sym typeface="+mn-lt"/>
              </a:rPr>
              <a:t>convolutional layer</a:t>
            </a:r>
            <a:r>
              <a:rPr lang="en-US" sz="2000">
                <a:latin typeface="Huawei Sans" panose="020C0503030203020204" pitchFamily="34" charset="0"/>
                <a:cs typeface="+mn-ea"/>
                <a:sym typeface="+mn-lt"/>
              </a:rPr>
              <a:t>, a </a:t>
            </a:r>
            <a:r>
              <a:rPr lang="en-US" sz="2000" b="1">
                <a:latin typeface="Huawei Sans" panose="020C0503030203020204" pitchFamily="34" charset="0"/>
                <a:cs typeface="+mn-ea"/>
                <a:sym typeface="+mn-lt"/>
              </a:rPr>
              <a:t>pooling layer</a:t>
            </a:r>
            <a:r>
              <a:rPr lang="en-US" sz="2000">
                <a:latin typeface="Huawei Sans" panose="020C0503030203020204" pitchFamily="34" charset="0"/>
                <a:cs typeface="+mn-ea"/>
                <a:sym typeface="+mn-lt"/>
              </a:rPr>
              <a:t>, and a </a:t>
            </a:r>
            <a:r>
              <a:rPr lang="en-US" sz="2000" b="1">
                <a:latin typeface="Huawei Sans" panose="020C0503030203020204" pitchFamily="34" charset="0"/>
                <a:cs typeface="+mn-ea"/>
                <a:sym typeface="+mn-lt"/>
              </a:rPr>
              <a:t>fully connected layer</a:t>
            </a:r>
            <a:r>
              <a:rPr lang="en-US" sz="2000">
                <a:latin typeface="Huawei Sans" panose="020C0503030203020204" pitchFamily="34" charset="0"/>
                <a:cs typeface="+mn-ea"/>
                <a:sym typeface="+mn-lt"/>
              </a:rPr>
              <a:t>.</a:t>
            </a:r>
          </a:p>
          <a:p>
            <a:r>
              <a:rPr lang="en-US" sz="2000">
                <a:latin typeface="Huawei Sans" panose="020C0503030203020204" pitchFamily="34" charset="0"/>
                <a:cs typeface="+mn-ea"/>
                <a:sym typeface="+mn-lt"/>
              </a:rPr>
              <a:t>In the 1960s, Hubel and Wiesel studied cats' cortex neurons used for local sensitivity and direction selection and found that their unique network structure could simplify feedback neural networks. They then proposed the CNN.</a:t>
            </a:r>
          </a:p>
          <a:p>
            <a:r>
              <a:rPr lang="en-US" sz="2000">
                <a:latin typeface="Huawei Sans" panose="020C0503030203020204" pitchFamily="34" charset="0"/>
                <a:cs typeface="+mn-ea"/>
                <a:sym typeface="+mn-lt"/>
              </a:rPr>
              <a:t>Now, CNN has become one of the research hotspots in many scientific fields, especially in the pattern classification field. The network is widely used because it can avoid complex pre-processing of images and directly input original images.</a:t>
            </a:r>
          </a:p>
          <a:p>
            <a:endParaRPr lang="en-US" sz="2000" dirty="0">
              <a:latin typeface="Huawei Sans" panose="020C0503030203020204" pitchFamily="34" charset="0"/>
              <a:cs typeface="+mn-ea"/>
              <a:sym typeface="+mn-lt"/>
            </a:endParaRPr>
          </a:p>
        </p:txBody>
      </p:sp>
    </p:spTree>
    <p:extLst>
      <p:ext uri="{BB962C8B-B14F-4D97-AF65-F5344CB8AC3E}">
        <p14:creationId xmlns:p14="http://schemas.microsoft.com/office/powerpoint/2010/main" val="107067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Main Concepts of CNN</a:t>
            </a:r>
          </a:p>
        </p:txBody>
      </p:sp>
      <p:sp>
        <p:nvSpPr>
          <p:cNvPr id="3" name="文本占位符 2"/>
          <p:cNvSpPr>
            <a:spLocks noGrp="1"/>
          </p:cNvSpPr>
          <p:nvPr>
            <p:ph type="body" sz="quarter" idx="10"/>
          </p:nvPr>
        </p:nvSpPr>
        <p:spPr/>
        <p:txBody>
          <a:bodyPr wrap="square">
            <a:noAutofit/>
          </a:bodyPr>
          <a:lstStyle/>
          <a:p>
            <a:r>
              <a:rPr lang="en-US" sz="2000" b="1" dirty="0">
                <a:latin typeface="Huawei Sans" panose="020C0503030203020204" pitchFamily="34" charset="0"/>
                <a:cs typeface="+mn-ea"/>
                <a:sym typeface="+mn-lt"/>
              </a:rPr>
              <a:t>Local receptive field: </a:t>
            </a:r>
            <a:r>
              <a:rPr lang="en-US" sz="2000" dirty="0">
                <a:latin typeface="Huawei Sans" panose="020C0503030203020204" pitchFamily="34" charset="0"/>
                <a:cs typeface="+mn-ea"/>
                <a:sym typeface="+mn-lt"/>
              </a:rPr>
              <a:t>It is generally considered that human perception of the outside world is from local to global. </a:t>
            </a:r>
            <a:r>
              <a:rPr lang="en-US" sz="2000" b="1" dirty="0">
                <a:latin typeface="Huawei Sans" panose="020C0503030203020204" pitchFamily="34" charset="0"/>
                <a:cs typeface="+mn-ea"/>
                <a:sym typeface="+mn-lt"/>
              </a:rPr>
              <a:t>Spatial correlations among local pixels of an image are closer than those among distant pixels</a:t>
            </a:r>
            <a:r>
              <a:rPr lang="en-US" sz="2000" dirty="0">
                <a:latin typeface="Huawei Sans" panose="020C0503030203020204" pitchFamily="34" charset="0"/>
                <a:cs typeface="+mn-ea"/>
                <a:sym typeface="+mn-lt"/>
              </a:rPr>
              <a:t>. Therefore, each neuron does not need to know the global image. It only needs to know the local image. The local information is combined at a higher level to generate global information.</a:t>
            </a:r>
          </a:p>
          <a:p>
            <a:r>
              <a:rPr lang="en-US" sz="2000" b="1" dirty="0">
                <a:latin typeface="Huawei Sans" panose="020C0503030203020204" pitchFamily="34" charset="0"/>
                <a:cs typeface="+mn-ea"/>
                <a:sym typeface="+mn-lt"/>
              </a:rPr>
              <a:t>Parameter sharing: </a:t>
            </a:r>
            <a:r>
              <a:rPr lang="en-US" sz="2000" dirty="0">
                <a:latin typeface="Huawei Sans" panose="020C0503030203020204" pitchFamily="34" charset="0"/>
                <a:cs typeface="+mn-ea"/>
                <a:sym typeface="+mn-lt"/>
              </a:rPr>
              <a:t>One or more </a:t>
            </a:r>
            <a:r>
              <a:rPr lang="en-US" sz="2000" dirty="0">
                <a:cs typeface="+mn-ea"/>
                <a:sym typeface="+mn-lt"/>
              </a:rPr>
              <a:t>filters/kernels</a:t>
            </a:r>
            <a:r>
              <a:rPr lang="en-US" sz="2000" dirty="0">
                <a:latin typeface="Huawei Sans" panose="020C0503030203020204" pitchFamily="34" charset="0"/>
                <a:cs typeface="+mn-ea"/>
                <a:sym typeface="+mn-lt"/>
              </a:rPr>
              <a:t> may be used to scan input images. Parameters carried by the </a:t>
            </a:r>
            <a:r>
              <a:rPr lang="en-US" sz="2000" dirty="0">
                <a:cs typeface="+mn-ea"/>
                <a:sym typeface="+mn-lt"/>
              </a:rPr>
              <a:t>filters</a:t>
            </a:r>
            <a:r>
              <a:rPr lang="en-US" sz="2000" dirty="0">
                <a:latin typeface="Huawei Sans" panose="020C0503030203020204" pitchFamily="34" charset="0"/>
                <a:cs typeface="+mn-ea"/>
                <a:sym typeface="+mn-lt"/>
              </a:rPr>
              <a:t> are weights. In a layer scanned by filters, each </a:t>
            </a:r>
            <a:r>
              <a:rPr lang="en-US" sz="2000" dirty="0">
                <a:cs typeface="+mn-ea"/>
                <a:sym typeface="+mn-lt"/>
              </a:rPr>
              <a:t>filter</a:t>
            </a:r>
            <a:r>
              <a:rPr lang="en-US" sz="2000" dirty="0">
                <a:latin typeface="Huawei Sans" panose="020C0503030203020204" pitchFamily="34" charset="0"/>
                <a:cs typeface="+mn-ea"/>
                <a:sym typeface="+mn-lt"/>
              </a:rPr>
              <a:t> uses the same parameters during weighted computation. Weight sharing means that when each </a:t>
            </a:r>
            <a:r>
              <a:rPr lang="en-US" sz="2000" dirty="0">
                <a:cs typeface="+mn-ea"/>
                <a:sym typeface="+mn-lt"/>
              </a:rPr>
              <a:t>filter</a:t>
            </a:r>
            <a:r>
              <a:rPr lang="en-US" sz="2000" dirty="0">
                <a:latin typeface="Huawei Sans" panose="020C0503030203020204" pitchFamily="34" charset="0"/>
                <a:cs typeface="+mn-ea"/>
                <a:sym typeface="+mn-lt"/>
              </a:rPr>
              <a:t> scans an entire image, parameters of the filter are fixed.</a:t>
            </a:r>
          </a:p>
        </p:txBody>
      </p:sp>
    </p:spTree>
    <p:extLst>
      <p:ext uri="{BB962C8B-B14F-4D97-AF65-F5344CB8AC3E}">
        <p14:creationId xmlns:p14="http://schemas.microsoft.com/office/powerpoint/2010/main" val="243013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cs typeface="+mn-ea"/>
                <a:sym typeface="+mn-lt"/>
              </a:rPr>
              <a:t>Architecture of Convolutional Neural Network</a:t>
            </a:r>
          </a:p>
        </p:txBody>
      </p:sp>
      <p:grpSp>
        <p:nvGrpSpPr>
          <p:cNvPr id="3" name="组合 2"/>
          <p:cNvGrpSpPr/>
          <p:nvPr/>
        </p:nvGrpSpPr>
        <p:grpSpPr>
          <a:xfrm>
            <a:off x="2096569" y="1145147"/>
            <a:ext cx="7971805" cy="2571191"/>
            <a:chOff x="2126233" y="1356916"/>
            <a:chExt cx="7971805" cy="2571191"/>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33" y="1356916"/>
              <a:ext cx="7971805" cy="2259176"/>
            </a:xfrm>
            <a:prstGeom prst="rect">
              <a:avLst/>
            </a:prstGeom>
            <a:ln w="12700">
              <a:solidFill>
                <a:schemeClr val="bg1">
                  <a:lumMod val="85000"/>
                </a:schemeClr>
              </a:solidFill>
            </a:ln>
          </p:spPr>
        </p:pic>
        <p:sp>
          <p:nvSpPr>
            <p:cNvPr id="7" name="文本框 6"/>
            <p:cNvSpPr txBox="1"/>
            <p:nvPr/>
          </p:nvSpPr>
          <p:spPr>
            <a:xfrm>
              <a:off x="2126233" y="1357966"/>
              <a:ext cx="902811" cy="393104"/>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Input image</a:t>
              </a:r>
            </a:p>
          </p:txBody>
        </p:sp>
        <p:sp>
          <p:nvSpPr>
            <p:cNvPr id="8" name="文本框 7"/>
            <p:cNvSpPr txBox="1"/>
            <p:nvPr/>
          </p:nvSpPr>
          <p:spPr>
            <a:xfrm>
              <a:off x="2547891" y="3189443"/>
              <a:ext cx="1251807" cy="426649"/>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Convolutional layer</a:t>
              </a:r>
            </a:p>
          </p:txBody>
        </p:sp>
        <p:sp>
          <p:nvSpPr>
            <p:cNvPr id="11" name="文本框 10"/>
            <p:cNvSpPr txBox="1"/>
            <p:nvPr/>
          </p:nvSpPr>
          <p:spPr>
            <a:xfrm>
              <a:off x="5504155" y="3189443"/>
              <a:ext cx="1235814" cy="426649"/>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Convolutional layer</a:t>
              </a:r>
            </a:p>
          </p:txBody>
        </p:sp>
        <p:sp>
          <p:nvSpPr>
            <p:cNvPr id="12" name="文本框 11"/>
            <p:cNvSpPr txBox="1"/>
            <p:nvPr/>
          </p:nvSpPr>
          <p:spPr>
            <a:xfrm>
              <a:off x="4348793" y="3187645"/>
              <a:ext cx="1058947" cy="504517"/>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Pooling layer</a:t>
              </a:r>
            </a:p>
          </p:txBody>
        </p:sp>
        <p:sp>
          <p:nvSpPr>
            <p:cNvPr id="13" name="文本框 12"/>
            <p:cNvSpPr txBox="1"/>
            <p:nvPr/>
          </p:nvSpPr>
          <p:spPr>
            <a:xfrm>
              <a:off x="6853543" y="3189443"/>
              <a:ext cx="962679" cy="738664"/>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Pooling layer</a:t>
              </a:r>
            </a:p>
          </p:txBody>
        </p:sp>
        <p:sp>
          <p:nvSpPr>
            <p:cNvPr id="14" name="文本框 13"/>
            <p:cNvSpPr txBox="1"/>
            <p:nvPr/>
          </p:nvSpPr>
          <p:spPr>
            <a:xfrm>
              <a:off x="8177757" y="3189443"/>
              <a:ext cx="1453986" cy="426649"/>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Fully connected layer</a:t>
              </a:r>
            </a:p>
          </p:txBody>
        </p:sp>
        <p:sp>
          <p:nvSpPr>
            <p:cNvPr id="15" name="文本框 14"/>
            <p:cNvSpPr txBox="1"/>
            <p:nvPr/>
          </p:nvSpPr>
          <p:spPr>
            <a:xfrm>
              <a:off x="3707369" y="1368906"/>
              <a:ext cx="1213846" cy="458652"/>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Three-feature image</a:t>
              </a:r>
            </a:p>
          </p:txBody>
        </p:sp>
        <p:sp>
          <p:nvSpPr>
            <p:cNvPr id="16" name="文本框 15"/>
            <p:cNvSpPr txBox="1"/>
            <p:nvPr/>
          </p:nvSpPr>
          <p:spPr>
            <a:xfrm>
              <a:off x="4992617" y="1368906"/>
              <a:ext cx="1213846" cy="458652"/>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Three-feature image</a:t>
              </a:r>
            </a:p>
          </p:txBody>
        </p:sp>
        <p:sp>
          <p:nvSpPr>
            <p:cNvPr id="17" name="文本框 16"/>
            <p:cNvSpPr txBox="1"/>
            <p:nvPr/>
          </p:nvSpPr>
          <p:spPr>
            <a:xfrm>
              <a:off x="6148409" y="1368906"/>
              <a:ext cx="1213846" cy="458652"/>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Five-feature image</a:t>
              </a:r>
            </a:p>
          </p:txBody>
        </p:sp>
        <p:sp>
          <p:nvSpPr>
            <p:cNvPr id="18" name="文本框 17"/>
            <p:cNvSpPr txBox="1"/>
            <p:nvPr/>
          </p:nvSpPr>
          <p:spPr>
            <a:xfrm>
              <a:off x="7212754" y="1368906"/>
              <a:ext cx="1213846" cy="458652"/>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Five-feature image</a:t>
              </a:r>
            </a:p>
          </p:txBody>
        </p:sp>
        <p:sp>
          <p:nvSpPr>
            <p:cNvPr id="19" name="文本框 18"/>
            <p:cNvSpPr txBox="1"/>
            <p:nvPr/>
          </p:nvSpPr>
          <p:spPr>
            <a:xfrm>
              <a:off x="9090476" y="1357966"/>
              <a:ext cx="723275" cy="393104"/>
            </a:xfrm>
            <a:prstGeom prst="rect">
              <a:avLst/>
            </a:prstGeom>
            <a:noFill/>
          </p:spPr>
          <p:txBody>
            <a:bodyPr wrap="square" rtlCol="0">
              <a:noAutofit/>
            </a:bodyPr>
            <a:lstStyle/>
            <a:p>
              <a:pPr algn="ctr" fontAlgn="ctr"/>
              <a:r>
                <a:rPr lang="en-US" sz="1200">
                  <a:solidFill>
                    <a:srgbClr val="A9B39A"/>
                  </a:solidFill>
                  <a:latin typeface="Huawei Sans" panose="020C0503030203020204" pitchFamily="34" charset="0"/>
                  <a:ea typeface="+mn-ea"/>
                  <a:cs typeface="+mn-ea"/>
                  <a:sym typeface="+mn-lt"/>
                </a:rPr>
                <a:t>Output layer</a:t>
              </a:r>
            </a:p>
          </p:txBody>
        </p:sp>
      </p:grpSp>
      <p:grpSp>
        <p:nvGrpSpPr>
          <p:cNvPr id="4" name="组合 3"/>
          <p:cNvGrpSpPr/>
          <p:nvPr/>
        </p:nvGrpSpPr>
        <p:grpSpPr>
          <a:xfrm>
            <a:off x="2202012" y="3480393"/>
            <a:ext cx="8040248" cy="2935748"/>
            <a:chOff x="2231676" y="3716339"/>
            <a:chExt cx="8040248" cy="2935748"/>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31676" y="3716339"/>
              <a:ext cx="7836698" cy="2695326"/>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2462448" y="5545888"/>
              <a:ext cx="2091264" cy="249933"/>
            </a:xfrm>
            <a:prstGeom prst="rect">
              <a:avLst/>
            </a:prstGeom>
            <a:noFill/>
          </p:spPr>
          <p:txBody>
            <a:bodyPr wrap="square" rtlCol="0">
              <a:noAutofit/>
            </a:bodyPr>
            <a:lstStyle/>
            <a:p>
              <a:pPr fontAlgn="ctr"/>
              <a:r>
                <a:rPr lang="en-US" sz="1200">
                  <a:solidFill>
                    <a:srgbClr val="257BC2"/>
                  </a:solidFill>
                  <a:latin typeface="Huawei Sans" panose="020C0503030203020204" pitchFamily="34" charset="0"/>
                  <a:ea typeface="+mn-ea"/>
                  <a:cs typeface="+mn-ea"/>
                  <a:sym typeface="+mn-lt"/>
                </a:rPr>
                <a:t>Convolution + nonlinearity</a:t>
              </a:r>
            </a:p>
          </p:txBody>
        </p:sp>
        <p:sp>
          <p:nvSpPr>
            <p:cNvPr id="21" name="文本框 20"/>
            <p:cNvSpPr txBox="1"/>
            <p:nvPr/>
          </p:nvSpPr>
          <p:spPr>
            <a:xfrm>
              <a:off x="4995716" y="5545888"/>
              <a:ext cx="1299038" cy="367535"/>
            </a:xfrm>
            <a:prstGeom prst="rect">
              <a:avLst/>
            </a:prstGeom>
            <a:noFill/>
          </p:spPr>
          <p:txBody>
            <a:bodyPr wrap="square" rtlCol="0">
              <a:noAutofit/>
            </a:bodyPr>
            <a:lstStyle/>
            <a:p>
              <a:pPr fontAlgn="ctr"/>
              <a:r>
                <a:rPr lang="en-US" sz="1200">
                  <a:solidFill>
                    <a:srgbClr val="257BC2"/>
                  </a:solidFill>
                  <a:latin typeface="Huawei Sans" panose="020C0503030203020204" pitchFamily="34" charset="0"/>
                  <a:ea typeface="+mn-ea"/>
                  <a:cs typeface="+mn-ea"/>
                  <a:sym typeface="+mn-lt"/>
                </a:rPr>
                <a:t>Max pooling</a:t>
              </a:r>
            </a:p>
          </p:txBody>
        </p:sp>
        <p:sp>
          <p:nvSpPr>
            <p:cNvPr id="22" name="文本框 21"/>
            <p:cNvSpPr txBox="1"/>
            <p:nvPr/>
          </p:nvSpPr>
          <p:spPr>
            <a:xfrm>
              <a:off x="3182379" y="5990763"/>
              <a:ext cx="3041707" cy="291165"/>
            </a:xfrm>
            <a:prstGeom prst="rect">
              <a:avLst/>
            </a:prstGeom>
            <a:noFill/>
          </p:spPr>
          <p:txBody>
            <a:bodyPr wrap="square" rtlCol="0">
              <a:noAutofit/>
            </a:bodyPr>
            <a:lstStyle/>
            <a:p>
              <a:pPr algn="ctr" fontAlgn="ctr"/>
              <a:r>
                <a:rPr lang="en-US" sz="1200">
                  <a:solidFill>
                    <a:srgbClr val="257BC2"/>
                  </a:solidFill>
                  <a:latin typeface="Huawei Sans" panose="020C0503030203020204" pitchFamily="34" charset="0"/>
                  <a:ea typeface="+mn-ea"/>
                  <a:cs typeface="+mn-ea"/>
                  <a:sym typeface="+mn-lt"/>
                </a:rPr>
                <a:t>Convolution layers + pooling layers</a:t>
              </a:r>
            </a:p>
          </p:txBody>
        </p:sp>
        <p:sp>
          <p:nvSpPr>
            <p:cNvPr id="23" name="文本框 22"/>
            <p:cNvSpPr txBox="1"/>
            <p:nvPr/>
          </p:nvSpPr>
          <p:spPr>
            <a:xfrm>
              <a:off x="6774611" y="6067312"/>
              <a:ext cx="1935256" cy="291582"/>
            </a:xfrm>
            <a:prstGeom prst="rect">
              <a:avLst/>
            </a:prstGeom>
            <a:noFill/>
          </p:spPr>
          <p:txBody>
            <a:bodyPr wrap="square" rtlCol="0">
              <a:noAutofit/>
            </a:bodyPr>
            <a:lstStyle/>
            <a:p>
              <a:pPr algn="ctr" fontAlgn="ctr"/>
              <a:r>
                <a:rPr lang="en-US" sz="1200">
                  <a:solidFill>
                    <a:srgbClr val="257BC2"/>
                  </a:solidFill>
                  <a:latin typeface="Huawei Sans" panose="020C0503030203020204" pitchFamily="34" charset="0"/>
                  <a:ea typeface="+mn-ea"/>
                  <a:cs typeface="+mn-ea"/>
                  <a:sym typeface="+mn-lt"/>
                </a:rPr>
                <a:t>Fully connected layer</a:t>
              </a:r>
            </a:p>
          </p:txBody>
        </p:sp>
        <p:sp>
          <p:nvSpPr>
            <p:cNvPr id="24" name="文本框 23"/>
            <p:cNvSpPr txBox="1"/>
            <p:nvPr/>
          </p:nvSpPr>
          <p:spPr>
            <a:xfrm>
              <a:off x="8683528" y="5913423"/>
              <a:ext cx="1164842" cy="738664"/>
            </a:xfrm>
            <a:prstGeom prst="rect">
              <a:avLst/>
            </a:prstGeom>
            <a:noFill/>
          </p:spPr>
          <p:txBody>
            <a:bodyPr wrap="square" rtlCol="0">
              <a:noAutofit/>
            </a:bodyPr>
            <a:lstStyle/>
            <a:p>
              <a:pPr algn="ctr" fontAlgn="ctr"/>
              <a:r>
                <a:rPr lang="en-US" sz="1200">
                  <a:solidFill>
                    <a:srgbClr val="257BC2"/>
                  </a:solidFill>
                  <a:latin typeface="Huawei Sans" panose="020C0503030203020204" pitchFamily="34" charset="0"/>
                  <a:ea typeface="+mn-ea"/>
                  <a:cs typeface="+mn-ea"/>
                  <a:sym typeface="+mn-lt"/>
                </a:rPr>
                <a:t>Multi-category</a:t>
              </a:r>
            </a:p>
          </p:txBody>
        </p:sp>
        <p:sp>
          <p:nvSpPr>
            <p:cNvPr id="25" name="文本框 24"/>
            <p:cNvSpPr txBox="1"/>
            <p:nvPr/>
          </p:nvSpPr>
          <p:spPr>
            <a:xfrm>
              <a:off x="6206464" y="5391999"/>
              <a:ext cx="1150442" cy="256572"/>
            </a:xfrm>
            <a:prstGeom prst="rect">
              <a:avLst/>
            </a:prstGeom>
            <a:noFill/>
          </p:spPr>
          <p:txBody>
            <a:bodyPr wrap="square" rtlCol="0">
              <a:noAutofit/>
            </a:bodyPr>
            <a:lstStyle/>
            <a:p>
              <a:pPr fontAlgn="ctr"/>
              <a:r>
                <a:rPr lang="en-US" sz="1200">
                  <a:solidFill>
                    <a:srgbClr val="257BC2"/>
                  </a:solidFill>
                  <a:latin typeface="Huawei Sans" panose="020C0503030203020204" pitchFamily="34" charset="0"/>
                  <a:ea typeface="+mn-ea"/>
                  <a:cs typeface="+mn-ea"/>
                  <a:sym typeface="+mn-lt"/>
                </a:rPr>
                <a:t>Vectorization</a:t>
              </a:r>
            </a:p>
          </p:txBody>
        </p:sp>
        <p:sp>
          <p:nvSpPr>
            <p:cNvPr id="26" name="文本框 25"/>
            <p:cNvSpPr txBox="1"/>
            <p:nvPr/>
          </p:nvSpPr>
          <p:spPr>
            <a:xfrm>
              <a:off x="8922668" y="3814753"/>
              <a:ext cx="577050" cy="430887"/>
            </a:xfrm>
            <a:prstGeom prst="rect">
              <a:avLst/>
            </a:prstGeom>
            <a:noFill/>
          </p:spPr>
          <p:txBody>
            <a:bodyPr wrap="square" rtlCol="0">
              <a:noAutofit/>
            </a:bodyPr>
            <a:lstStyle/>
            <a:p>
              <a:pPr algn="ctr" fontAlgn="ctr"/>
              <a:r>
                <a:rPr lang="en-US" sz="1100">
                  <a:latin typeface="Huawei Sans" panose="020C0503030203020204" pitchFamily="34" charset="0"/>
                  <a:ea typeface="+mn-ea"/>
                  <a:cs typeface="+mn-ea"/>
                  <a:sym typeface="+mn-lt"/>
                </a:rPr>
                <a:t>Bird</a:t>
              </a:r>
            </a:p>
          </p:txBody>
        </p:sp>
        <p:sp>
          <p:nvSpPr>
            <p:cNvPr id="27" name="文本框 26"/>
            <p:cNvSpPr txBox="1"/>
            <p:nvPr/>
          </p:nvSpPr>
          <p:spPr>
            <a:xfrm>
              <a:off x="8797714" y="4301606"/>
              <a:ext cx="826958" cy="172971"/>
            </a:xfrm>
            <a:prstGeom prst="rect">
              <a:avLst/>
            </a:prstGeom>
            <a:noFill/>
          </p:spPr>
          <p:txBody>
            <a:bodyPr wrap="square" rtlCol="0">
              <a:noAutofit/>
            </a:bodyPr>
            <a:lstStyle/>
            <a:p>
              <a:pPr algn="ctr" fontAlgn="ctr"/>
              <a:r>
                <a:rPr lang="en-US" sz="1100">
                  <a:latin typeface="Huawei Sans" panose="020C0503030203020204" pitchFamily="34" charset="0"/>
                  <a:ea typeface="+mn-ea"/>
                  <a:cs typeface="+mn-ea"/>
                  <a:sym typeface="+mn-lt"/>
                </a:rPr>
                <a:t>Sunset</a:t>
              </a:r>
            </a:p>
          </p:txBody>
        </p:sp>
        <p:sp>
          <p:nvSpPr>
            <p:cNvPr id="28" name="文本框 27"/>
            <p:cNvSpPr txBox="1"/>
            <p:nvPr/>
          </p:nvSpPr>
          <p:spPr>
            <a:xfrm>
              <a:off x="8922668" y="4751571"/>
              <a:ext cx="577050" cy="600164"/>
            </a:xfrm>
            <a:prstGeom prst="rect">
              <a:avLst/>
            </a:prstGeom>
            <a:noFill/>
          </p:spPr>
          <p:txBody>
            <a:bodyPr wrap="square" rtlCol="0">
              <a:noAutofit/>
            </a:bodyPr>
            <a:lstStyle/>
            <a:p>
              <a:pPr algn="ctr" fontAlgn="ctr"/>
              <a:r>
                <a:rPr lang="en-US" sz="1100">
                  <a:latin typeface="Huawei Sans" panose="020C0503030203020204" pitchFamily="34" charset="0"/>
                  <a:ea typeface="+mn-ea"/>
                  <a:cs typeface="+mn-ea"/>
                  <a:sym typeface="+mn-lt"/>
                </a:rPr>
                <a:t>Dog</a:t>
              </a:r>
            </a:p>
          </p:txBody>
        </p:sp>
        <p:sp>
          <p:nvSpPr>
            <p:cNvPr id="29" name="文本框 28"/>
            <p:cNvSpPr txBox="1"/>
            <p:nvPr/>
          </p:nvSpPr>
          <p:spPr>
            <a:xfrm>
              <a:off x="8922668" y="5217684"/>
              <a:ext cx="577050" cy="430887"/>
            </a:xfrm>
            <a:prstGeom prst="rect">
              <a:avLst/>
            </a:prstGeom>
            <a:noFill/>
          </p:spPr>
          <p:txBody>
            <a:bodyPr wrap="square" rtlCol="0">
              <a:noAutofit/>
            </a:bodyPr>
            <a:lstStyle/>
            <a:p>
              <a:pPr algn="ctr" fontAlgn="ctr"/>
              <a:r>
                <a:rPr lang="en-US" sz="1100">
                  <a:latin typeface="Huawei Sans" panose="020C0503030203020204" pitchFamily="34" charset="0"/>
                  <a:ea typeface="+mn-ea"/>
                  <a:cs typeface="+mn-ea"/>
                  <a:sym typeface="+mn-lt"/>
                </a:rPr>
                <a:t>Cat</a:t>
              </a:r>
            </a:p>
          </p:txBody>
        </p:sp>
        <p:sp>
          <p:nvSpPr>
            <p:cNvPr id="30" name="文本框 29"/>
            <p:cNvSpPr txBox="1"/>
            <p:nvPr/>
          </p:nvSpPr>
          <p:spPr>
            <a:xfrm>
              <a:off x="9495889" y="3806756"/>
              <a:ext cx="654781" cy="367915"/>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P</a:t>
              </a:r>
              <a:r>
                <a:rPr lang="en-US" sz="1200" baseline="-25000">
                  <a:latin typeface="Huawei Sans" panose="020C0503030203020204" pitchFamily="34" charset="0"/>
                  <a:ea typeface="+mn-ea"/>
                  <a:cs typeface="+mn-ea"/>
                  <a:sym typeface="+mn-lt"/>
                </a:rPr>
                <a:t>bird</a:t>
              </a:r>
            </a:p>
          </p:txBody>
        </p:sp>
        <p:sp>
          <p:nvSpPr>
            <p:cNvPr id="34" name="文本框 33"/>
            <p:cNvSpPr txBox="1"/>
            <p:nvPr/>
          </p:nvSpPr>
          <p:spPr>
            <a:xfrm>
              <a:off x="9431939" y="4291584"/>
              <a:ext cx="839985" cy="335871"/>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P</a:t>
              </a:r>
              <a:r>
                <a:rPr lang="en-US" sz="1200" baseline="-25000">
                  <a:latin typeface="Huawei Sans" panose="020C0503030203020204" pitchFamily="34" charset="0"/>
                  <a:ea typeface="+mn-ea"/>
                  <a:cs typeface="+mn-ea"/>
                  <a:sym typeface="+mn-lt"/>
                </a:rPr>
                <a:t>sunset</a:t>
              </a:r>
            </a:p>
          </p:txBody>
        </p:sp>
        <p:sp>
          <p:nvSpPr>
            <p:cNvPr id="35" name="文本框 34"/>
            <p:cNvSpPr txBox="1"/>
            <p:nvPr/>
          </p:nvSpPr>
          <p:spPr>
            <a:xfrm>
              <a:off x="9441025" y="4743574"/>
              <a:ext cx="692917" cy="318600"/>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P</a:t>
              </a:r>
              <a:r>
                <a:rPr lang="en-US" sz="1200" baseline="-25000">
                  <a:latin typeface="Huawei Sans" panose="020C0503030203020204" pitchFamily="34" charset="0"/>
                  <a:ea typeface="+mn-ea"/>
                  <a:cs typeface="+mn-ea"/>
                  <a:sym typeface="+mn-lt"/>
                </a:rPr>
                <a:t>dog</a:t>
              </a:r>
            </a:p>
          </p:txBody>
        </p:sp>
        <p:sp>
          <p:nvSpPr>
            <p:cNvPr id="36" name="文本框 35"/>
            <p:cNvSpPr txBox="1"/>
            <p:nvPr/>
          </p:nvSpPr>
          <p:spPr>
            <a:xfrm>
              <a:off x="9441024" y="5195564"/>
              <a:ext cx="654781" cy="332036"/>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P</a:t>
              </a:r>
              <a:r>
                <a:rPr lang="en-US" sz="1200" baseline="-25000">
                  <a:latin typeface="Huawei Sans" panose="020C0503030203020204" pitchFamily="34" charset="0"/>
                  <a:ea typeface="+mn-ea"/>
                  <a:cs typeface="+mn-ea"/>
                  <a:sym typeface="+mn-lt"/>
                </a:rPr>
                <a:t>cat</a:t>
              </a:r>
            </a:p>
          </p:txBody>
        </p:sp>
      </p:grpSp>
    </p:spTree>
    <p:extLst>
      <p:ext uri="{BB962C8B-B14F-4D97-AF65-F5344CB8AC3E}">
        <p14:creationId xmlns:p14="http://schemas.microsoft.com/office/powerpoint/2010/main" val="1555321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Single-Filter Calculation (1)</a:t>
            </a:r>
            <a:endParaRPr lang="en-US" dirty="0">
              <a:sym typeface="+mn-lt"/>
            </a:endParaRPr>
          </a:p>
        </p:txBody>
      </p:sp>
      <p:sp>
        <p:nvSpPr>
          <p:cNvPr id="3" name="文本占位符 2"/>
          <p:cNvSpPr>
            <a:spLocks noGrp="1"/>
          </p:cNvSpPr>
          <p:nvPr>
            <p:ph type="body" sz="quarter" idx="10"/>
          </p:nvPr>
        </p:nvSpPr>
        <p:spPr/>
        <p:txBody>
          <a:bodyPr/>
          <a:lstStyle/>
          <a:p>
            <a:r>
              <a:rPr lang="en-US">
                <a:sym typeface="+mn-lt"/>
              </a:rPr>
              <a:t>Description of convolution calculation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003" y="2276872"/>
            <a:ext cx="7415994" cy="3024336"/>
          </a:xfrm>
          <a:prstGeom prst="rect">
            <a:avLst/>
          </a:prstGeom>
        </p:spPr>
      </p:pic>
    </p:spTree>
    <p:extLst>
      <p:ext uri="{BB962C8B-B14F-4D97-AF65-F5344CB8AC3E}">
        <p14:creationId xmlns:p14="http://schemas.microsoft.com/office/powerpoint/2010/main" val="2528285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Single-Filter Calculation (2)</a:t>
            </a:r>
            <a:endParaRPr lang="en-US" dirty="0">
              <a:sym typeface="+mn-lt"/>
            </a:endParaRPr>
          </a:p>
        </p:txBody>
      </p:sp>
      <p:sp>
        <p:nvSpPr>
          <p:cNvPr id="3" name="文本占位符 2"/>
          <p:cNvSpPr>
            <a:spLocks noGrp="1"/>
          </p:cNvSpPr>
          <p:nvPr>
            <p:ph type="body" sz="quarter" idx="10"/>
          </p:nvPr>
        </p:nvSpPr>
        <p:spPr/>
        <p:txBody>
          <a:bodyPr/>
          <a:lstStyle/>
          <a:p>
            <a:r>
              <a:rPr lang="en-US">
                <a:sym typeface="+mn-lt"/>
              </a:rPr>
              <a:t>Demonstration of the convolution calculation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418" y="1761655"/>
            <a:ext cx="5455556" cy="3982764"/>
          </a:xfrm>
          <a:prstGeom prst="rect">
            <a:avLst/>
          </a:prstGeom>
        </p:spPr>
      </p:pic>
      <p:sp>
        <p:nvSpPr>
          <p:cNvPr id="5" name="文本框 4"/>
          <p:cNvSpPr txBox="1"/>
          <p:nvPr/>
        </p:nvSpPr>
        <p:spPr bwMode="auto">
          <a:xfrm>
            <a:off x="3644335" y="5773973"/>
            <a:ext cx="4708085" cy="273662"/>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400" dirty="0">
                <a:solidFill>
                  <a:srgbClr val="000000"/>
                </a:solidFill>
                <a:latin typeface="Huawei Sans" panose="020C0503030203020204" pitchFamily="34" charset="0"/>
                <a:ea typeface="+mn-ea"/>
                <a:cs typeface="+mn-ea"/>
                <a:sym typeface="+mn-lt"/>
              </a:rPr>
              <a:t>Han </a:t>
            </a:r>
            <a:r>
              <a:rPr lang="en-US" sz="1400" dirty="0" err="1">
                <a:solidFill>
                  <a:srgbClr val="000000"/>
                </a:solidFill>
                <a:latin typeface="Huawei Sans" panose="020C0503030203020204" pitchFamily="34" charset="0"/>
                <a:ea typeface="+mn-ea"/>
                <a:cs typeface="+mn-ea"/>
                <a:sym typeface="+mn-lt"/>
              </a:rPr>
              <a:t>Bingtao</a:t>
            </a:r>
            <a:r>
              <a:rPr lang="en-US" sz="1400" dirty="0">
                <a:solidFill>
                  <a:srgbClr val="000000"/>
                </a:solidFill>
                <a:latin typeface="Huawei Sans" panose="020C0503030203020204" pitchFamily="34" charset="0"/>
                <a:ea typeface="+mn-ea"/>
                <a:cs typeface="+mn-ea"/>
                <a:sym typeface="+mn-lt"/>
              </a:rPr>
              <a:t>, 2017, Convolutional Neural Network</a:t>
            </a:r>
          </a:p>
        </p:txBody>
      </p:sp>
    </p:spTree>
    <p:extLst>
      <p:ext uri="{BB962C8B-B14F-4D97-AF65-F5344CB8AC3E}">
        <p14:creationId xmlns:p14="http://schemas.microsoft.com/office/powerpoint/2010/main" val="1811876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Convolutional Layer</a:t>
            </a:r>
          </a:p>
        </p:txBody>
      </p:sp>
      <p:sp>
        <p:nvSpPr>
          <p:cNvPr id="3" name="文本占位符 2"/>
          <p:cNvSpPr>
            <a:spLocks noGrp="1"/>
          </p:cNvSpPr>
          <p:nvPr>
            <p:ph type="body" sz="quarter" idx="10"/>
          </p:nvPr>
        </p:nvSpPr>
        <p:spPr/>
        <p:txBody>
          <a:bodyPr wrap="square">
            <a:noAutofit/>
          </a:bodyPr>
          <a:lstStyle/>
          <a:p>
            <a:pPr>
              <a:lnSpc>
                <a:spcPct val="120000"/>
              </a:lnSpc>
            </a:pPr>
            <a:r>
              <a:rPr lang="en-US" sz="1600" dirty="0">
                <a:latin typeface="Huawei Sans" panose="020C0503030203020204" pitchFamily="34" charset="0"/>
                <a:cs typeface="+mn-ea"/>
                <a:sym typeface="+mn-lt"/>
              </a:rPr>
              <a:t>The basic architecture of a CNN is multi-channel convolution consisting of multiple single convolutions. The output of the previous layer (or the original image of the first layer) is used as the input of the current layer. It is then convolved with the filter in the layer and serves as the output of this layer. The convolution kernel of each layer is the weight to be learned. Similar to FCN, after the convolution is complete, the result should be biased and activated through activation functions before being input to the next layer.</a:t>
            </a:r>
          </a:p>
          <a:p>
            <a:pPr>
              <a:lnSpc>
                <a:spcPct val="120000"/>
              </a:lnSpc>
            </a:pPr>
            <a:endParaRPr lang="en-US" sz="1400" dirty="0">
              <a:latin typeface="Huawei Sans" panose="020C0503030203020204" pitchFamily="34" charset="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3992" y="2681678"/>
            <a:ext cx="7484016" cy="3505254"/>
          </a:xfrm>
          <a:prstGeom prst="rect">
            <a:avLst/>
          </a:prstGeom>
          <a:ln w="12700">
            <a:solidFill>
              <a:schemeClr val="bg1">
                <a:lumMod val="85000"/>
              </a:schemeClr>
            </a:solidFill>
          </a:ln>
        </p:spPr>
      </p:pic>
      <p:sp>
        <p:nvSpPr>
          <p:cNvPr id="5" name="文本框 4"/>
          <p:cNvSpPr txBox="1"/>
          <p:nvPr/>
        </p:nvSpPr>
        <p:spPr>
          <a:xfrm>
            <a:off x="2783410" y="3988550"/>
            <a:ext cx="800219" cy="461665"/>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Input tensor</a:t>
            </a:r>
          </a:p>
        </p:txBody>
      </p:sp>
      <p:sp>
        <p:nvSpPr>
          <p:cNvPr id="6" name="文本框 5"/>
          <p:cNvSpPr txBox="1"/>
          <p:nvPr/>
        </p:nvSpPr>
        <p:spPr>
          <a:xfrm>
            <a:off x="9010357" y="3988549"/>
            <a:ext cx="800219" cy="461665"/>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Output tensor</a:t>
            </a:r>
          </a:p>
        </p:txBody>
      </p:sp>
      <p:sp>
        <p:nvSpPr>
          <p:cNvPr id="7" name="文本框 6"/>
          <p:cNvSpPr txBox="1"/>
          <p:nvPr/>
        </p:nvSpPr>
        <p:spPr>
          <a:xfrm>
            <a:off x="7349658" y="5068670"/>
            <a:ext cx="720986" cy="461665"/>
          </a:xfrm>
          <a:prstGeom prst="rect">
            <a:avLst/>
          </a:prstGeom>
          <a:noFill/>
        </p:spPr>
        <p:txBody>
          <a:bodyPr wrap="square" rtlCol="0">
            <a:noAutofit/>
          </a:bodyPr>
          <a:lstStyle/>
          <a:p>
            <a:pPr fontAlgn="ctr"/>
            <a:r>
              <a:rPr lang="en-US" sz="1200">
                <a:latin typeface="Huawei Sans" panose="020C0503030203020204" pitchFamily="34" charset="0"/>
                <a:ea typeface="+mn-ea"/>
                <a:cs typeface="+mn-ea"/>
                <a:sym typeface="+mn-lt"/>
              </a:rPr>
              <a:t>Output</a:t>
            </a:r>
          </a:p>
        </p:txBody>
      </p:sp>
      <p:sp>
        <p:nvSpPr>
          <p:cNvPr id="8" name="文本框 7"/>
          <p:cNvSpPr txBox="1"/>
          <p:nvPr/>
        </p:nvSpPr>
        <p:spPr>
          <a:xfrm>
            <a:off x="5624148" y="4791671"/>
            <a:ext cx="872394" cy="461665"/>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Activate</a:t>
            </a:r>
          </a:p>
        </p:txBody>
      </p:sp>
      <p:sp>
        <p:nvSpPr>
          <p:cNvPr id="9" name="文本框 8"/>
          <p:cNvSpPr txBox="1"/>
          <p:nvPr/>
        </p:nvSpPr>
        <p:spPr>
          <a:xfrm>
            <a:off x="4809159" y="5810280"/>
            <a:ext cx="492443" cy="276999"/>
          </a:xfrm>
          <a:prstGeom prst="rect">
            <a:avLst/>
          </a:prstGeom>
          <a:noFill/>
        </p:spPr>
        <p:txBody>
          <a:bodyPr wrap="square" rtlCol="0">
            <a:noAutofit/>
          </a:bodyPr>
          <a:lstStyle/>
          <a:p>
            <a:pPr fontAlgn="ctr"/>
            <a:r>
              <a:rPr lang="en-US" sz="1200">
                <a:latin typeface="Huawei Sans" panose="020C0503030203020204" pitchFamily="34" charset="0"/>
                <a:ea typeface="+mn-ea"/>
                <a:cs typeface="+mn-ea"/>
                <a:sym typeface="+mn-lt"/>
              </a:rPr>
              <a:t>Bias</a:t>
            </a:r>
          </a:p>
        </p:txBody>
      </p:sp>
      <p:sp>
        <p:nvSpPr>
          <p:cNvPr id="10" name="文本框 9"/>
          <p:cNvSpPr txBox="1"/>
          <p:nvPr/>
        </p:nvSpPr>
        <p:spPr>
          <a:xfrm>
            <a:off x="3583629" y="5818662"/>
            <a:ext cx="1225530" cy="402971"/>
          </a:xfrm>
          <a:prstGeom prst="rect">
            <a:avLst/>
          </a:prstGeom>
          <a:noFill/>
        </p:spPr>
        <p:txBody>
          <a:bodyPr wrap="square" rtlCol="0">
            <a:noAutofit/>
          </a:bodyPr>
          <a:lstStyle/>
          <a:p>
            <a:pPr algn="ctr" fontAlgn="ctr">
              <a:lnSpc>
                <a:spcPct val="89000"/>
              </a:lnSpc>
            </a:pPr>
            <a:r>
              <a:rPr lang="en-US" sz="1200" dirty="0">
                <a:latin typeface="Huawei Sans" panose="020C0503030203020204" pitchFamily="34" charset="0"/>
                <a:ea typeface="+mn-ea"/>
                <a:cs typeface="+mn-ea"/>
                <a:sym typeface="+mn-lt"/>
              </a:rPr>
              <a:t>Convolutional kernel</a:t>
            </a:r>
          </a:p>
        </p:txBody>
      </p:sp>
      <p:graphicFrame>
        <p:nvGraphicFramePr>
          <p:cNvPr id="12" name="对象 11"/>
          <p:cNvGraphicFramePr>
            <a:graphicFrameLocks noChangeAspect="1"/>
          </p:cNvGraphicFramePr>
          <p:nvPr/>
        </p:nvGraphicFramePr>
        <p:xfrm>
          <a:off x="4276631" y="5485137"/>
          <a:ext cx="324183" cy="343253"/>
        </p:xfrm>
        <a:graphic>
          <a:graphicData uri="http://schemas.openxmlformats.org/presentationml/2006/ole">
            <mc:AlternateContent xmlns:mc="http://schemas.openxmlformats.org/markup-compatibility/2006">
              <mc:Choice xmlns:v="urn:schemas-microsoft-com:vml" Requires="v">
                <p:oleObj name="Equation" r:id="rId4" imgW="215640" imgH="228600" progId="Equation.DSMT4">
                  <p:embed/>
                </p:oleObj>
              </mc:Choice>
              <mc:Fallback>
                <p:oleObj name="Equation" r:id="rId4" imgW="215640" imgH="228600" progId="Equation.DSMT4">
                  <p:embed/>
                  <p:pic>
                    <p:nvPicPr>
                      <p:cNvPr id="0" name=""/>
                      <p:cNvPicPr/>
                      <p:nvPr/>
                    </p:nvPicPr>
                    <p:blipFill>
                      <a:blip r:embed="rId5"/>
                      <a:stretch>
                        <a:fillRect/>
                      </a:stretch>
                    </p:blipFill>
                    <p:spPr>
                      <a:xfrm>
                        <a:off x="4276631" y="5485137"/>
                        <a:ext cx="324183" cy="34325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266408" y="4743704"/>
          <a:ext cx="344487" cy="342900"/>
        </p:xfrm>
        <a:graphic>
          <a:graphicData uri="http://schemas.openxmlformats.org/presentationml/2006/ole">
            <mc:AlternateContent xmlns:mc="http://schemas.openxmlformats.org/markup-compatibility/2006">
              <mc:Choice xmlns:v="urn:schemas-microsoft-com:vml" Requires="v">
                <p:oleObj name="Equation" r:id="rId6" imgW="228600" imgH="228600" progId="Equation.DSMT4">
                  <p:embed/>
                </p:oleObj>
              </mc:Choice>
              <mc:Fallback>
                <p:oleObj name="Equation" r:id="rId6" imgW="228600" imgH="228600" progId="Equation.DSMT4">
                  <p:embed/>
                  <p:pic>
                    <p:nvPicPr>
                      <p:cNvPr id="0" name=""/>
                      <p:cNvPicPr/>
                      <p:nvPr/>
                    </p:nvPicPr>
                    <p:blipFill>
                      <a:blip r:embed="rId7"/>
                      <a:stretch>
                        <a:fillRect/>
                      </a:stretch>
                    </p:blipFill>
                    <p:spPr>
                      <a:xfrm>
                        <a:off x="4266408" y="4743704"/>
                        <a:ext cx="344487" cy="34290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266408" y="3132392"/>
          <a:ext cx="344487" cy="342900"/>
        </p:xfrm>
        <a:graphic>
          <a:graphicData uri="http://schemas.openxmlformats.org/presentationml/2006/ole">
            <mc:AlternateContent xmlns:mc="http://schemas.openxmlformats.org/markup-compatibility/2006">
              <mc:Choice xmlns:v="urn:schemas-microsoft-com:vml" Requires="v">
                <p:oleObj name="Equation" r:id="rId8" imgW="228600" imgH="228600" progId="Equation.DSMT4">
                  <p:embed/>
                </p:oleObj>
              </mc:Choice>
              <mc:Fallback>
                <p:oleObj name="Equation" r:id="rId8" imgW="228600" imgH="228600" progId="Equation.DSMT4">
                  <p:embed/>
                  <p:pic>
                    <p:nvPicPr>
                      <p:cNvPr id="0" name=""/>
                      <p:cNvPicPr/>
                      <p:nvPr/>
                    </p:nvPicPr>
                    <p:blipFill>
                      <a:blip r:embed="rId9"/>
                      <a:stretch>
                        <a:fillRect/>
                      </a:stretch>
                    </p:blipFill>
                    <p:spPr>
                      <a:xfrm>
                        <a:off x="4266408" y="3132392"/>
                        <a:ext cx="344487" cy="3429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949032" y="3245317"/>
          <a:ext cx="174637" cy="239177"/>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4949032" y="3245317"/>
                        <a:ext cx="174637" cy="23917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959140" y="4844981"/>
          <a:ext cx="174637" cy="239177"/>
        </p:xfrm>
        <a:graphic>
          <a:graphicData uri="http://schemas.openxmlformats.org/presentationml/2006/ole">
            <mc:AlternateContent xmlns:mc="http://schemas.openxmlformats.org/markup-compatibility/2006">
              <mc:Choice xmlns:v="urn:schemas-microsoft-com:vml" Requires="v">
                <p:oleObj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4959140" y="4844981"/>
                        <a:ext cx="174637" cy="239177"/>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4971258" y="5608257"/>
          <a:ext cx="149225" cy="239712"/>
        </p:xfrm>
        <a:graphic>
          <a:graphicData uri="http://schemas.openxmlformats.org/presentationml/2006/ole">
            <mc:AlternateContent xmlns:mc="http://schemas.openxmlformats.org/markup-compatibility/2006">
              <mc:Choice xmlns:v="urn:schemas-microsoft-com:vml" Requires="v">
                <p:oleObj name="Equation" r:id="rId14" imgW="139680" imgH="228600" progId="Equation.DSMT4">
                  <p:embed/>
                </p:oleObj>
              </mc:Choice>
              <mc:Fallback>
                <p:oleObj name="Equation" r:id="rId14" imgW="139680" imgH="228600" progId="Equation.DSMT4">
                  <p:embed/>
                  <p:pic>
                    <p:nvPicPr>
                      <p:cNvPr id="0" name=""/>
                      <p:cNvPicPr/>
                      <p:nvPr/>
                    </p:nvPicPr>
                    <p:blipFill>
                      <a:blip r:embed="rId15"/>
                      <a:stretch>
                        <a:fillRect/>
                      </a:stretch>
                    </p:blipFill>
                    <p:spPr>
                      <a:xfrm>
                        <a:off x="4971258" y="5608257"/>
                        <a:ext cx="149225" cy="239712"/>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184233" y="3345117"/>
          <a:ext cx="247650" cy="342900"/>
        </p:xfrm>
        <a:graphic>
          <a:graphicData uri="http://schemas.openxmlformats.org/presentationml/2006/ole">
            <mc:AlternateContent xmlns:mc="http://schemas.openxmlformats.org/markup-compatibility/2006">
              <mc:Choice xmlns:v="urn:schemas-microsoft-com:vml" Requires="v">
                <p:oleObj name="Equation" r:id="rId16" imgW="164880" imgH="228600" progId="Equation.DSMT4">
                  <p:embed/>
                </p:oleObj>
              </mc:Choice>
              <mc:Fallback>
                <p:oleObj name="Equation" r:id="rId16" imgW="164880" imgH="228600" progId="Equation.DSMT4">
                  <p:embed/>
                  <p:pic>
                    <p:nvPicPr>
                      <p:cNvPr id="0" name=""/>
                      <p:cNvPicPr/>
                      <p:nvPr/>
                    </p:nvPicPr>
                    <p:blipFill>
                      <a:blip r:embed="rId17"/>
                      <a:stretch>
                        <a:fillRect/>
                      </a:stretch>
                    </p:blipFill>
                    <p:spPr>
                      <a:xfrm>
                        <a:off x="7184233" y="3345117"/>
                        <a:ext cx="247650" cy="34290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7589045" y="4381754"/>
          <a:ext cx="228600" cy="342900"/>
        </p:xfrm>
        <a:graphic>
          <a:graphicData uri="http://schemas.openxmlformats.org/presentationml/2006/ole">
            <mc:AlternateContent xmlns:mc="http://schemas.openxmlformats.org/markup-compatibility/2006">
              <mc:Choice xmlns:v="urn:schemas-microsoft-com:vml" Requires="v">
                <p:oleObj name="Equation" r:id="rId18" imgW="152280" imgH="228600" progId="Equation.DSMT4">
                  <p:embed/>
                </p:oleObj>
              </mc:Choice>
              <mc:Fallback>
                <p:oleObj name="Equation" r:id="rId18" imgW="152280" imgH="228600" progId="Equation.DSMT4">
                  <p:embed/>
                  <p:pic>
                    <p:nvPicPr>
                      <p:cNvPr id="0" name=""/>
                      <p:cNvPicPr/>
                      <p:nvPr/>
                    </p:nvPicPr>
                    <p:blipFill>
                      <a:blip r:embed="rId19"/>
                      <a:stretch>
                        <a:fillRect/>
                      </a:stretch>
                    </p:blipFill>
                    <p:spPr>
                      <a:xfrm>
                        <a:off x="7589045" y="4381754"/>
                        <a:ext cx="228600" cy="342900"/>
                      </a:xfrm>
                      <a:prstGeom prst="rect">
                        <a:avLst/>
                      </a:prstGeom>
                    </p:spPr>
                  </p:pic>
                </p:oleObj>
              </mc:Fallback>
            </mc:AlternateContent>
          </a:graphicData>
        </a:graphic>
      </p:graphicFrame>
    </p:spTree>
    <p:extLst>
      <p:ext uri="{BB962C8B-B14F-4D97-AF65-F5344CB8AC3E}">
        <p14:creationId xmlns:p14="http://schemas.microsoft.com/office/powerpoint/2010/main" val="699206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Pooling Layer</a:t>
            </a:r>
          </a:p>
        </p:txBody>
      </p:sp>
      <p:sp>
        <p:nvSpPr>
          <p:cNvPr id="3" name="文本占位符 2"/>
          <p:cNvSpPr>
            <a:spLocks noGrp="1"/>
          </p:cNvSpPr>
          <p:nvPr>
            <p:ph type="body" sz="quarter" idx="10"/>
          </p:nvPr>
        </p:nvSpPr>
        <p:spPr/>
        <p:txBody>
          <a:bodyPr/>
          <a:lstStyle/>
          <a:p>
            <a:r>
              <a:rPr lang="en-US" sz="1600" dirty="0">
                <a:sym typeface="+mn-lt"/>
              </a:rPr>
              <a:t>Pooling combines nearby units to reduce the size of the input on the next layer, reducing dimensions. Common pooling includes max pooling and average pooling. When max pooling is used, the maximum value in a small square area is selected as the representative of this area, while the mean value is selected as the representative when average pooling is used. The side of this small area is the pool window size. The following figure shows the max pooling operation whose pooling window size is 2. </a:t>
            </a:r>
          </a:p>
          <a:p>
            <a:endParaRPr lang="en-US" sz="1600" dirty="0">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50" y="2852786"/>
            <a:ext cx="7009917" cy="3242990"/>
          </a:xfrm>
          <a:prstGeom prst="rect">
            <a:avLst/>
          </a:prstGeom>
          <a:ln w="12700">
            <a:solidFill>
              <a:schemeClr val="bg1">
                <a:lumMod val="85000"/>
              </a:schemeClr>
            </a:solidFill>
          </a:ln>
        </p:spPr>
      </p:pic>
      <p:sp>
        <p:nvSpPr>
          <p:cNvPr id="5" name="文本框 4"/>
          <p:cNvSpPr txBox="1"/>
          <p:nvPr/>
        </p:nvSpPr>
        <p:spPr>
          <a:xfrm>
            <a:off x="2772671" y="5343564"/>
            <a:ext cx="1417637" cy="286657"/>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Sliding direction</a:t>
            </a:r>
          </a:p>
        </p:txBody>
      </p:sp>
    </p:spTree>
    <p:extLst>
      <p:ext uri="{BB962C8B-B14F-4D97-AF65-F5344CB8AC3E}">
        <p14:creationId xmlns:p14="http://schemas.microsoft.com/office/powerpoint/2010/main" val="4145072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Deep Learning</a:t>
            </a:r>
          </a:p>
        </p:txBody>
      </p:sp>
      <p:sp>
        <p:nvSpPr>
          <p:cNvPr id="3" name="文本占位符 2"/>
          <p:cNvSpPr>
            <a:spLocks noGrp="1"/>
          </p:cNvSpPr>
          <p:nvPr>
            <p:ph type="body" sz="quarter" idx="10"/>
          </p:nvPr>
        </p:nvSpPr>
        <p:spPr/>
        <p:txBody>
          <a:bodyPr/>
          <a:lstStyle/>
          <a:p>
            <a:r>
              <a:rPr lang="en-US">
                <a:sym typeface="+mn-lt"/>
              </a:rPr>
              <a:t>Generally, the deep learning architecture is a deep neural network. "Deep" in "deep learning" refers to the number of layers of the neural network. </a:t>
            </a:r>
          </a:p>
          <a:p>
            <a:endParaRPr lang="en-US" dirty="0">
              <a:sym typeface="+mn-lt"/>
            </a:endParaRP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1047537" y="2551656"/>
            <a:ext cx="3128827" cy="2270377"/>
          </a:xfrm>
          <a:prstGeom prst="rect">
            <a:avLst/>
          </a:prstGeom>
          <a:ln>
            <a:solidFill>
              <a:schemeClr val="bg1">
                <a:lumMod val="85000"/>
              </a:schemeClr>
            </a:solidFill>
          </a:ln>
        </p:spPr>
      </p:pic>
      <p:sp>
        <p:nvSpPr>
          <p:cNvPr id="7" name="右箭头 6"/>
          <p:cNvSpPr/>
          <p:nvPr/>
        </p:nvSpPr>
        <p:spPr>
          <a:xfrm>
            <a:off x="4223792" y="3606144"/>
            <a:ext cx="484781" cy="267694"/>
          </a:xfrm>
          <a:prstGeom prst="rightArrow">
            <a:avLst/>
          </a:prstGeom>
          <a:solidFill>
            <a:schemeClr val="bg1">
              <a:lumMod val="75000"/>
            </a:schemeClr>
          </a:solidFill>
        </p:spPr>
        <p:txBody>
          <a:bodyPr wrap="square" rtlCol="0" anchor="ctr">
            <a:noAutofit/>
          </a:bodyPr>
          <a:lstStyle/>
          <a:p>
            <a:pPr algn="ctr" fontAlgn="ctr"/>
            <a:endParaRPr lang="zh-CN" altLang="en-US" sz="1600" b="1" kern="0" dirty="0">
              <a:latin typeface="Huawei Sans" panose="020C0503030203020204" pitchFamily="34" charset="0"/>
              <a:ea typeface="+mn-ea"/>
              <a:cs typeface="+mn-ea"/>
              <a:sym typeface="+mn-lt"/>
            </a:endParaRPr>
          </a:p>
        </p:txBody>
      </p:sp>
      <p:grpSp>
        <p:nvGrpSpPr>
          <p:cNvPr id="8" name="组合 7"/>
          <p:cNvGrpSpPr/>
          <p:nvPr/>
        </p:nvGrpSpPr>
        <p:grpSpPr>
          <a:xfrm>
            <a:off x="8590610" y="2539188"/>
            <a:ext cx="2835787" cy="2223774"/>
            <a:chOff x="6767939" y="1366886"/>
            <a:chExt cx="2003973" cy="2216945"/>
          </a:xfrm>
        </p:grpSpPr>
        <p:pic>
          <p:nvPicPr>
            <p:cNvPr id="9" name="图片 8"/>
            <p:cNvPicPr>
              <a:picLocks noChangeAspect="1"/>
            </p:cNvPicPr>
            <p:nvPr/>
          </p:nvPicPr>
          <p:blipFill>
            <a:blip r:embed="rId4"/>
            <a:stretch>
              <a:fillRect/>
            </a:stretch>
          </p:blipFill>
          <p:spPr>
            <a:xfrm>
              <a:off x="7481225" y="1366886"/>
              <a:ext cx="1290687" cy="2216945"/>
            </a:xfrm>
            <a:prstGeom prst="rect">
              <a:avLst/>
            </a:prstGeom>
            <a:ln>
              <a:solidFill>
                <a:schemeClr val="bg1">
                  <a:lumMod val="85000"/>
                </a:schemeClr>
              </a:solidFill>
            </a:ln>
          </p:spPr>
        </p:pic>
        <p:sp>
          <p:nvSpPr>
            <p:cNvPr id="10" name="文本框 9"/>
            <p:cNvSpPr txBox="1"/>
            <p:nvPr/>
          </p:nvSpPr>
          <p:spPr>
            <a:xfrm>
              <a:off x="6767939" y="1391006"/>
              <a:ext cx="686067" cy="418406"/>
            </a:xfrm>
            <a:prstGeom prst="rect">
              <a:avLst/>
            </a:prstGeom>
            <a:noFill/>
            <a:ln>
              <a:solidFill>
                <a:schemeClr val="bg1">
                  <a:lumMod val="85000"/>
                </a:schemeClr>
              </a:solidFill>
            </a:ln>
          </p:spPr>
          <p:txBody>
            <a:bodyPr wrap="square" rtlCol="0">
              <a:noAutofit/>
            </a:bodyPr>
            <a:lstStyle/>
            <a:p>
              <a:pPr algn="ctr" fontAlgn="ctr"/>
              <a:r>
                <a:rPr lang="en-US" sz="1200">
                  <a:latin typeface="Huawei Sans" panose="020C0503030203020204" pitchFamily="34" charset="0"/>
                  <a:ea typeface="+mn-ea"/>
                  <a:cs typeface="+mn-ea"/>
                  <a:sym typeface="+mn-lt"/>
                </a:rPr>
                <a:t>Output layer</a:t>
              </a:r>
            </a:p>
          </p:txBody>
        </p:sp>
        <p:sp>
          <p:nvSpPr>
            <p:cNvPr id="11" name="文本框 10"/>
            <p:cNvSpPr txBox="1"/>
            <p:nvPr/>
          </p:nvSpPr>
          <p:spPr>
            <a:xfrm>
              <a:off x="6767939" y="2364498"/>
              <a:ext cx="686067" cy="418406"/>
            </a:xfrm>
            <a:prstGeom prst="rect">
              <a:avLst/>
            </a:prstGeom>
            <a:noFill/>
            <a:ln>
              <a:solidFill>
                <a:schemeClr val="bg1">
                  <a:lumMod val="85000"/>
                </a:schemeClr>
              </a:solidFill>
            </a:ln>
          </p:spPr>
          <p:txBody>
            <a:bodyPr wrap="square" rtlCol="0">
              <a:noAutofit/>
            </a:bodyPr>
            <a:lstStyle/>
            <a:p>
              <a:pPr algn="ctr" fontAlgn="ctr"/>
              <a:r>
                <a:rPr lang="en-US" sz="1200">
                  <a:latin typeface="Huawei Sans" panose="020C0503030203020204" pitchFamily="34" charset="0"/>
                  <a:ea typeface="+mn-ea"/>
                  <a:cs typeface="+mn-ea"/>
                  <a:sym typeface="+mn-lt"/>
                </a:rPr>
                <a:t>Hidden layer</a:t>
              </a:r>
            </a:p>
          </p:txBody>
        </p:sp>
        <p:sp>
          <p:nvSpPr>
            <p:cNvPr id="12" name="文本框 11"/>
            <p:cNvSpPr txBox="1"/>
            <p:nvPr/>
          </p:nvSpPr>
          <p:spPr>
            <a:xfrm>
              <a:off x="6767939" y="3288983"/>
              <a:ext cx="686067" cy="251044"/>
            </a:xfrm>
            <a:prstGeom prst="rect">
              <a:avLst/>
            </a:prstGeom>
            <a:noFill/>
            <a:ln>
              <a:solidFill>
                <a:schemeClr val="bg1">
                  <a:lumMod val="85000"/>
                </a:schemeClr>
              </a:solidFill>
            </a:ln>
          </p:spPr>
          <p:txBody>
            <a:bodyPr wrap="square" rtlCol="0">
              <a:noAutofit/>
            </a:bodyPr>
            <a:lstStyle/>
            <a:p>
              <a:pPr algn="ctr" fontAlgn="ctr"/>
              <a:r>
                <a:rPr lang="en-US" sz="1200">
                  <a:latin typeface="Huawei Sans" panose="020C0503030203020204" pitchFamily="34" charset="0"/>
                  <a:ea typeface="+mn-ea"/>
                  <a:cs typeface="+mn-ea"/>
                  <a:sym typeface="+mn-lt"/>
                </a:rPr>
                <a:t>Input layer</a:t>
              </a:r>
            </a:p>
          </p:txBody>
        </p:sp>
      </p:grpSp>
      <p:sp>
        <p:nvSpPr>
          <p:cNvPr id="14" name="文本框 13"/>
          <p:cNvSpPr txBox="1"/>
          <p:nvPr/>
        </p:nvSpPr>
        <p:spPr>
          <a:xfrm>
            <a:off x="1013454" y="4954120"/>
            <a:ext cx="3053371" cy="707886"/>
          </a:xfrm>
          <a:prstGeom prst="rect">
            <a:avLst/>
          </a:prstGeom>
          <a:noFill/>
        </p:spPr>
        <p:txBody>
          <a:bodyPr wrap="square" rtlCol="0">
            <a:noAutofit/>
          </a:bodyPr>
          <a:lstStyle/>
          <a:p>
            <a:pPr algn="ctr" fontAlgn="ctr"/>
            <a:r>
              <a:rPr lang="en-US" sz="2000">
                <a:solidFill>
                  <a:srgbClr val="C00000"/>
                </a:solidFill>
                <a:latin typeface="Huawei Sans" panose="020C0503030203020204" pitchFamily="34" charset="0"/>
                <a:ea typeface="+mn-ea"/>
                <a:cs typeface="+mn-ea"/>
                <a:sym typeface="+mn-lt"/>
              </a:rPr>
              <a:t>Human neural network</a:t>
            </a:r>
          </a:p>
        </p:txBody>
      </p:sp>
      <p:sp>
        <p:nvSpPr>
          <p:cNvPr id="16" name="文本框 15"/>
          <p:cNvSpPr txBox="1"/>
          <p:nvPr/>
        </p:nvSpPr>
        <p:spPr>
          <a:xfrm>
            <a:off x="8479676" y="5023758"/>
            <a:ext cx="3053371" cy="707886"/>
          </a:xfrm>
          <a:prstGeom prst="rect">
            <a:avLst/>
          </a:prstGeom>
          <a:noFill/>
        </p:spPr>
        <p:txBody>
          <a:bodyPr wrap="square" rtlCol="0">
            <a:noAutofit/>
          </a:bodyPr>
          <a:lstStyle/>
          <a:p>
            <a:pPr algn="ctr" fontAlgn="ctr"/>
            <a:r>
              <a:rPr lang="en-US" sz="2000">
                <a:solidFill>
                  <a:srgbClr val="C00000"/>
                </a:solidFill>
                <a:latin typeface="Huawei Sans" panose="020C0503030203020204" pitchFamily="34" charset="0"/>
                <a:ea typeface="+mn-ea"/>
                <a:cs typeface="+mn-ea"/>
                <a:sym typeface="+mn-lt"/>
              </a:rPr>
              <a:t>Deep neural network</a:t>
            </a:r>
          </a:p>
        </p:txBody>
      </p:sp>
      <p:sp>
        <p:nvSpPr>
          <p:cNvPr id="17" name="右箭头 16"/>
          <p:cNvSpPr/>
          <p:nvPr/>
        </p:nvSpPr>
        <p:spPr>
          <a:xfrm>
            <a:off x="8053449" y="3606144"/>
            <a:ext cx="484781" cy="267694"/>
          </a:xfrm>
          <a:prstGeom prst="rightArrow">
            <a:avLst/>
          </a:prstGeom>
          <a:solidFill>
            <a:schemeClr val="bg1">
              <a:lumMod val="75000"/>
            </a:schemeClr>
          </a:solidFill>
        </p:spPr>
        <p:txBody>
          <a:bodyPr wrap="square" rtlCol="0" anchor="ctr">
            <a:noAutofit/>
          </a:bodyPr>
          <a:lstStyle/>
          <a:p>
            <a:pPr algn="ctr" fontAlgn="ctr"/>
            <a:endParaRPr lang="zh-CN" altLang="en-US" sz="1600" b="1" kern="0" dirty="0">
              <a:latin typeface="Huawei Sans" panose="020C0503030203020204" pitchFamily="34" charset="0"/>
              <a:ea typeface="+mn-ea"/>
              <a:cs typeface="+mn-ea"/>
              <a:sym typeface="+mn-lt"/>
            </a:endParaRPr>
          </a:p>
        </p:txBody>
      </p:sp>
      <p:sp>
        <p:nvSpPr>
          <p:cNvPr id="18" name="文本框 17"/>
          <p:cNvSpPr txBox="1"/>
          <p:nvPr/>
        </p:nvSpPr>
        <p:spPr>
          <a:xfrm>
            <a:off x="5274223" y="5023758"/>
            <a:ext cx="1690260" cy="707886"/>
          </a:xfrm>
          <a:prstGeom prst="rect">
            <a:avLst/>
          </a:prstGeom>
          <a:noFill/>
        </p:spPr>
        <p:txBody>
          <a:bodyPr wrap="square" rtlCol="0">
            <a:noAutofit/>
          </a:bodyPr>
          <a:lstStyle/>
          <a:p>
            <a:pPr algn="ctr" fontAlgn="ctr"/>
            <a:r>
              <a:rPr lang="en-US" sz="2000">
                <a:solidFill>
                  <a:srgbClr val="C00000"/>
                </a:solidFill>
                <a:latin typeface="Huawei Sans" panose="020C0503030203020204" pitchFamily="34" charset="0"/>
                <a:ea typeface="+mn-ea"/>
                <a:cs typeface="+mn-ea"/>
                <a:sym typeface="+mn-lt"/>
              </a:rPr>
              <a:t>Perceptron</a:t>
            </a:r>
          </a:p>
        </p:txBody>
      </p:sp>
      <p:sp>
        <p:nvSpPr>
          <p:cNvPr id="19" name="文本框 18"/>
          <p:cNvSpPr txBox="1"/>
          <p:nvPr/>
        </p:nvSpPr>
        <p:spPr bwMode="auto">
          <a:xfrm>
            <a:off x="1487103" y="2539188"/>
            <a:ext cx="792858"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Dendrite</a:t>
            </a:r>
          </a:p>
        </p:txBody>
      </p:sp>
      <p:sp>
        <p:nvSpPr>
          <p:cNvPr id="20" name="文本框 19"/>
          <p:cNvSpPr txBox="1"/>
          <p:nvPr/>
        </p:nvSpPr>
        <p:spPr bwMode="auto">
          <a:xfrm>
            <a:off x="2088941" y="3332819"/>
            <a:ext cx="812494"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Nucleus</a:t>
            </a:r>
          </a:p>
        </p:txBody>
      </p:sp>
      <p:cxnSp>
        <p:nvCxnSpPr>
          <p:cNvPr id="15" name="直接箭头连接符 14"/>
          <p:cNvCxnSpPr/>
          <p:nvPr/>
        </p:nvCxnSpPr>
        <p:spPr bwMode="auto">
          <a:xfrm flipH="1">
            <a:off x="1772188" y="3469481"/>
            <a:ext cx="316753" cy="404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文本框 20"/>
          <p:cNvSpPr txBox="1"/>
          <p:nvPr/>
        </p:nvSpPr>
        <p:spPr bwMode="auto">
          <a:xfrm>
            <a:off x="2796205" y="4359711"/>
            <a:ext cx="720780"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Axon</a:t>
            </a:r>
          </a:p>
        </p:txBody>
      </p:sp>
      <p:sp>
        <p:nvSpPr>
          <p:cNvPr id="22" name="文本框 21"/>
          <p:cNvSpPr txBox="1"/>
          <p:nvPr/>
        </p:nvSpPr>
        <p:spPr bwMode="auto">
          <a:xfrm>
            <a:off x="3038331" y="2528936"/>
            <a:ext cx="792858"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Synapse</a:t>
            </a:r>
          </a:p>
        </p:txBody>
      </p:sp>
      <p:grpSp>
        <p:nvGrpSpPr>
          <p:cNvPr id="23" name="组合 22"/>
          <p:cNvGrpSpPr/>
          <p:nvPr/>
        </p:nvGrpSpPr>
        <p:grpSpPr>
          <a:xfrm>
            <a:off x="4768068" y="2572547"/>
            <a:ext cx="3269591" cy="2249524"/>
            <a:chOff x="4028957" y="1774406"/>
            <a:chExt cx="6805075" cy="4542508"/>
          </a:xfrm>
        </p:grpSpPr>
        <p:sp>
          <p:nvSpPr>
            <p:cNvPr id="24" name="椭圆 23"/>
            <p:cNvSpPr/>
            <p:nvPr/>
          </p:nvSpPr>
          <p:spPr bwMode="auto">
            <a:xfrm>
              <a:off x="4367808" y="1774406"/>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5" name="椭圆 24"/>
            <p:cNvSpPr/>
            <p:nvPr/>
          </p:nvSpPr>
          <p:spPr bwMode="auto">
            <a:xfrm>
              <a:off x="4367808" y="2802554"/>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6" name="椭圆 25"/>
            <p:cNvSpPr/>
            <p:nvPr/>
          </p:nvSpPr>
          <p:spPr bwMode="auto">
            <a:xfrm>
              <a:off x="4367808" y="3926315"/>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7" name="椭圆 26"/>
            <p:cNvSpPr/>
            <p:nvPr/>
          </p:nvSpPr>
          <p:spPr bwMode="auto">
            <a:xfrm>
              <a:off x="4367808" y="4854036"/>
              <a:ext cx="756084" cy="756084"/>
            </a:xfrm>
            <a:prstGeom prst="ellipse">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8" name="椭圆 27"/>
            <p:cNvSpPr/>
            <p:nvPr/>
          </p:nvSpPr>
          <p:spPr bwMode="auto">
            <a:xfrm>
              <a:off x="6744072" y="1774406"/>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Huawei Sans" panose="020C0503030203020204" pitchFamily="34" charset="0"/>
                <a:ea typeface="+mn-ea"/>
                <a:cs typeface="+mn-ea"/>
                <a:sym typeface="+mn-lt"/>
              </a:endParaRPr>
            </a:p>
          </p:txBody>
        </p:sp>
        <p:sp>
          <p:nvSpPr>
            <p:cNvPr id="29" name="椭圆 28"/>
            <p:cNvSpPr/>
            <p:nvPr/>
          </p:nvSpPr>
          <p:spPr bwMode="auto">
            <a:xfrm>
              <a:off x="6744072" y="2802554"/>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Huawei Sans" panose="020C0503030203020204" pitchFamily="34" charset="0"/>
                <a:ea typeface="+mn-ea"/>
                <a:cs typeface="+mn-ea"/>
                <a:sym typeface="+mn-lt"/>
              </a:endParaRPr>
            </a:p>
          </p:txBody>
        </p:sp>
        <p:sp>
          <p:nvSpPr>
            <p:cNvPr id="30" name="椭圆 29"/>
            <p:cNvSpPr/>
            <p:nvPr/>
          </p:nvSpPr>
          <p:spPr bwMode="auto">
            <a:xfrm>
              <a:off x="6744072" y="3926315"/>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Huawei Sans" panose="020C0503030203020204" pitchFamily="34" charset="0"/>
                <a:ea typeface="+mn-ea"/>
                <a:cs typeface="+mn-ea"/>
                <a:sym typeface="+mn-lt"/>
              </a:endParaRPr>
            </a:p>
          </p:txBody>
        </p:sp>
        <p:sp>
          <p:nvSpPr>
            <p:cNvPr id="31" name="椭圆 30"/>
            <p:cNvSpPr/>
            <p:nvPr/>
          </p:nvSpPr>
          <p:spPr bwMode="auto">
            <a:xfrm>
              <a:off x="6744072" y="4854036"/>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Huawei Sans" panose="020C0503030203020204" pitchFamily="34" charset="0"/>
                <a:ea typeface="+mn-ea"/>
                <a:cs typeface="+mn-ea"/>
                <a:sym typeface="+mn-lt"/>
              </a:endParaRPr>
            </a:p>
          </p:txBody>
        </p:sp>
        <p:sp>
          <p:nvSpPr>
            <p:cNvPr id="32" name="椭圆 31"/>
            <p:cNvSpPr/>
            <p:nvPr/>
          </p:nvSpPr>
          <p:spPr bwMode="auto">
            <a:xfrm>
              <a:off x="9191218" y="3235271"/>
              <a:ext cx="756084" cy="756084"/>
            </a:xfrm>
            <a:prstGeom prst="ellipse">
              <a:avLst/>
            </a:prstGeom>
            <a:solidFill>
              <a:schemeClr val="bg1"/>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Huawei Sans" panose="020C0503030203020204" pitchFamily="34" charset="0"/>
                <a:ea typeface="+mn-ea"/>
                <a:cs typeface="+mn-ea"/>
                <a:sym typeface="+mn-lt"/>
              </a:endParaRPr>
            </a:p>
          </p:txBody>
        </p:sp>
        <p:cxnSp>
          <p:nvCxnSpPr>
            <p:cNvPr id="33" name="直接箭头连接符 32"/>
            <p:cNvCxnSpPr>
              <a:stCxn id="24" idx="6"/>
              <a:endCxn id="28" idx="2"/>
            </p:cNvCxnSpPr>
            <p:nvPr/>
          </p:nvCxnSpPr>
          <p:spPr bwMode="auto">
            <a:xfrm>
              <a:off x="5123892" y="2152448"/>
              <a:ext cx="162018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4" name="直接箭头连接符 33"/>
            <p:cNvCxnSpPr>
              <a:stCxn id="24" idx="6"/>
              <a:endCxn id="29" idx="2"/>
            </p:cNvCxnSpPr>
            <p:nvPr/>
          </p:nvCxnSpPr>
          <p:spPr bwMode="auto">
            <a:xfrm>
              <a:off x="5123892" y="2152448"/>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5" name="直接箭头连接符 34"/>
            <p:cNvCxnSpPr>
              <a:endCxn id="30" idx="2"/>
            </p:cNvCxnSpPr>
            <p:nvPr/>
          </p:nvCxnSpPr>
          <p:spPr bwMode="auto">
            <a:xfrm>
              <a:off x="5123892" y="2152448"/>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6" name="直接箭头连接符 35"/>
            <p:cNvCxnSpPr>
              <a:stCxn id="24" idx="6"/>
              <a:endCxn id="31" idx="2"/>
            </p:cNvCxnSpPr>
            <p:nvPr/>
          </p:nvCxnSpPr>
          <p:spPr bwMode="auto">
            <a:xfrm>
              <a:off x="5123892" y="2152448"/>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7" name="直接箭头连接符 36"/>
            <p:cNvCxnSpPr>
              <a:stCxn id="25" idx="6"/>
              <a:endCxn id="28" idx="2"/>
            </p:cNvCxnSpPr>
            <p:nvPr/>
          </p:nvCxnSpPr>
          <p:spPr bwMode="auto">
            <a:xfrm flipV="1">
              <a:off x="5123892" y="2152448"/>
              <a:ext cx="1620180" cy="102814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8" name="直接箭头连接符 37"/>
            <p:cNvCxnSpPr>
              <a:stCxn id="25" idx="6"/>
              <a:endCxn id="29" idx="2"/>
            </p:cNvCxnSpPr>
            <p:nvPr/>
          </p:nvCxnSpPr>
          <p:spPr bwMode="auto">
            <a:xfrm>
              <a:off x="5123892" y="3180596"/>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39" name="直接箭头连接符 38"/>
            <p:cNvCxnSpPr>
              <a:stCxn id="25" idx="6"/>
              <a:endCxn id="30" idx="2"/>
            </p:cNvCxnSpPr>
            <p:nvPr/>
          </p:nvCxnSpPr>
          <p:spPr bwMode="auto">
            <a:xfrm>
              <a:off x="5123892" y="3180596"/>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0" name="直接箭头连接符 39"/>
            <p:cNvCxnSpPr>
              <a:stCxn id="25" idx="6"/>
              <a:endCxn id="31" idx="2"/>
            </p:cNvCxnSpPr>
            <p:nvPr/>
          </p:nvCxnSpPr>
          <p:spPr bwMode="auto">
            <a:xfrm>
              <a:off x="5123892" y="3180596"/>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1" name="直接箭头连接符 40"/>
            <p:cNvCxnSpPr>
              <a:stCxn id="26" idx="6"/>
              <a:endCxn id="28" idx="2"/>
            </p:cNvCxnSpPr>
            <p:nvPr/>
          </p:nvCxnSpPr>
          <p:spPr bwMode="auto">
            <a:xfrm flipV="1">
              <a:off x="5123892" y="2152448"/>
              <a:ext cx="1620180" cy="2151909"/>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2" name="直接箭头连接符 41"/>
            <p:cNvCxnSpPr>
              <a:stCxn id="26" idx="6"/>
              <a:endCxn id="29" idx="2"/>
            </p:cNvCxnSpPr>
            <p:nvPr/>
          </p:nvCxnSpPr>
          <p:spPr bwMode="auto">
            <a:xfrm flipV="1">
              <a:off x="5123892" y="3180596"/>
              <a:ext cx="1620180" cy="112376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3" name="直接箭头连接符 42"/>
            <p:cNvCxnSpPr>
              <a:stCxn id="26" idx="6"/>
              <a:endCxn id="30" idx="2"/>
            </p:cNvCxnSpPr>
            <p:nvPr/>
          </p:nvCxnSpPr>
          <p:spPr bwMode="auto">
            <a:xfrm>
              <a:off x="5123892" y="4304357"/>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4" name="直接箭头连接符 43"/>
            <p:cNvCxnSpPr>
              <a:stCxn id="26" idx="6"/>
              <a:endCxn id="31" idx="2"/>
            </p:cNvCxnSpPr>
            <p:nvPr/>
          </p:nvCxnSpPr>
          <p:spPr bwMode="auto">
            <a:xfrm>
              <a:off x="5123892" y="4304357"/>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5" name="直接箭头连接符 44"/>
            <p:cNvCxnSpPr>
              <a:stCxn id="27" idx="6"/>
              <a:endCxn id="28" idx="2"/>
            </p:cNvCxnSpPr>
            <p:nvPr/>
          </p:nvCxnSpPr>
          <p:spPr bwMode="auto">
            <a:xfrm flipV="1">
              <a:off x="5123892" y="2152448"/>
              <a:ext cx="1620180" cy="307963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6" name="直接箭头连接符 45"/>
            <p:cNvCxnSpPr>
              <a:stCxn id="27" idx="6"/>
              <a:endCxn id="29" idx="2"/>
            </p:cNvCxnSpPr>
            <p:nvPr/>
          </p:nvCxnSpPr>
          <p:spPr bwMode="auto">
            <a:xfrm flipV="1">
              <a:off x="5123892" y="3180596"/>
              <a:ext cx="1620180" cy="205148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7" name="直接箭头连接符 46"/>
            <p:cNvCxnSpPr>
              <a:stCxn id="27" idx="6"/>
              <a:endCxn id="30" idx="2"/>
            </p:cNvCxnSpPr>
            <p:nvPr/>
          </p:nvCxnSpPr>
          <p:spPr bwMode="auto">
            <a:xfrm flipV="1">
              <a:off x="5123892" y="4304357"/>
              <a:ext cx="1620180" cy="927721"/>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8" name="直接箭头连接符 47"/>
            <p:cNvCxnSpPr>
              <a:endCxn id="31" idx="2"/>
            </p:cNvCxnSpPr>
            <p:nvPr/>
          </p:nvCxnSpPr>
          <p:spPr bwMode="auto">
            <a:xfrm>
              <a:off x="5123892" y="5232078"/>
              <a:ext cx="162018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49" name="直接箭头连接符 48"/>
            <p:cNvCxnSpPr>
              <a:stCxn id="28" idx="6"/>
              <a:endCxn id="32" idx="2"/>
            </p:cNvCxnSpPr>
            <p:nvPr/>
          </p:nvCxnSpPr>
          <p:spPr bwMode="auto">
            <a:xfrm>
              <a:off x="7500156" y="2152448"/>
              <a:ext cx="1691062" cy="14608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0" name="直接箭头连接符 49"/>
            <p:cNvCxnSpPr>
              <a:stCxn id="29" idx="6"/>
              <a:endCxn id="32" idx="2"/>
            </p:cNvCxnSpPr>
            <p:nvPr/>
          </p:nvCxnSpPr>
          <p:spPr bwMode="auto">
            <a:xfrm>
              <a:off x="7500156" y="3180596"/>
              <a:ext cx="1691062" cy="43271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1" name="直接箭头连接符 50"/>
            <p:cNvCxnSpPr>
              <a:stCxn id="30" idx="6"/>
              <a:endCxn id="32" idx="2"/>
            </p:cNvCxnSpPr>
            <p:nvPr/>
          </p:nvCxnSpPr>
          <p:spPr bwMode="auto">
            <a:xfrm flipV="1">
              <a:off x="7500156" y="3613313"/>
              <a:ext cx="1691062" cy="691044"/>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52" name="直接箭头连接符 51"/>
            <p:cNvCxnSpPr>
              <a:stCxn id="31" idx="6"/>
              <a:endCxn id="32" idx="2"/>
            </p:cNvCxnSpPr>
            <p:nvPr/>
          </p:nvCxnSpPr>
          <p:spPr bwMode="auto">
            <a:xfrm flipV="1">
              <a:off x="7500156" y="3613313"/>
              <a:ext cx="1691062" cy="161876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3" name="文本框 52"/>
            <p:cNvSpPr txBox="1"/>
            <p:nvPr/>
          </p:nvSpPr>
          <p:spPr bwMode="auto">
            <a:xfrm>
              <a:off x="4028957" y="5759190"/>
              <a:ext cx="2056851" cy="55193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Input layer</a:t>
              </a:r>
            </a:p>
          </p:txBody>
        </p:sp>
        <p:sp>
          <p:nvSpPr>
            <p:cNvPr id="54" name="文本框 53"/>
            <p:cNvSpPr txBox="1"/>
            <p:nvPr/>
          </p:nvSpPr>
          <p:spPr bwMode="auto">
            <a:xfrm>
              <a:off x="6160438" y="5764983"/>
              <a:ext cx="2319395" cy="55193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Hidden layer</a:t>
              </a:r>
            </a:p>
          </p:txBody>
        </p:sp>
        <p:sp>
          <p:nvSpPr>
            <p:cNvPr id="55" name="文本框 54"/>
            <p:cNvSpPr txBox="1"/>
            <p:nvPr/>
          </p:nvSpPr>
          <p:spPr bwMode="auto">
            <a:xfrm>
              <a:off x="8604604" y="5397540"/>
              <a:ext cx="2229428" cy="55193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200">
                  <a:latin typeface="Huawei Sans" panose="020C0503030203020204" pitchFamily="34" charset="0"/>
                  <a:ea typeface="+mn-ea"/>
                  <a:cs typeface="+mn-ea"/>
                  <a:sym typeface="+mn-lt"/>
                </a:rPr>
                <a:t>Output layer</a:t>
              </a:r>
            </a:p>
          </p:txBody>
        </p:sp>
        <p:cxnSp>
          <p:nvCxnSpPr>
            <p:cNvPr id="56" name="直接箭头连接符 55"/>
            <p:cNvCxnSpPr>
              <a:stCxn id="32" idx="6"/>
            </p:cNvCxnSpPr>
            <p:nvPr/>
          </p:nvCxnSpPr>
          <p:spPr bwMode="auto">
            <a:xfrm>
              <a:off x="9947302" y="3613313"/>
              <a:ext cx="79321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7" name="矩形 56"/>
          <p:cNvSpPr/>
          <p:nvPr/>
        </p:nvSpPr>
        <p:spPr bwMode="auto">
          <a:xfrm>
            <a:off x="4798074" y="2528936"/>
            <a:ext cx="3250669" cy="2293097"/>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Tree>
    <p:extLst>
      <p:ext uri="{BB962C8B-B14F-4D97-AF65-F5344CB8AC3E}">
        <p14:creationId xmlns:p14="http://schemas.microsoft.com/office/powerpoint/2010/main" val="283272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Fully Connected Layer</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dirty="0">
                    <a:sym typeface="+mn-lt"/>
                  </a:rPr>
                  <a:t>The fully connected layer is essentially a classifier. The features extracted on the convolutional layer and pooling layer are straightened and placed at the fully connected layer to output and classify results.</a:t>
                </a:r>
              </a:p>
              <a:p>
                <a:r>
                  <a:rPr lang="en-US" dirty="0">
                    <a:sym typeface="+mn-lt"/>
                  </a:rPr>
                  <a:t>Generally, the </a:t>
                </a:r>
                <a:r>
                  <a:rPr lang="en-US" dirty="0" err="1">
                    <a:sym typeface="+mn-lt"/>
                  </a:rPr>
                  <a:t>Softmax</a:t>
                </a:r>
                <a:r>
                  <a:rPr lang="en-US" dirty="0">
                    <a:sym typeface="+mn-lt"/>
                  </a:rPr>
                  <a:t> function is used as the activation function of the final fully connected output layer to combine all local features into global features and calculate the score of each type.</a:t>
                </a:r>
              </a:p>
              <a:p>
                <a:pPr marL="0" indent="0">
                  <a:buNone/>
                </a:pPr>
                <a14:m>
                  <m:oMathPara xmlns:m="http://schemas.openxmlformats.org/officeDocument/2006/math">
                    <m:oMathParaPr>
                      <m:jc m:val="center"/>
                    </m:oMathParaPr>
                    <m:oMath xmlns:m="http://schemas.openxmlformats.org/officeDocument/2006/math">
                      <m:sSub>
                        <m:sSubPr>
                          <m:ctrlPr>
                            <a:rPr lang="en-US" altLang="zh-CN" i="1" dirty="0">
                              <a:latin typeface="Cambria Math" panose="02040503050406030204" pitchFamily="18" charset="0"/>
                              <a:sym typeface="+mn-lt"/>
                            </a:rPr>
                          </m:ctrlPr>
                        </m:sSubPr>
                        <m:e>
                          <m:r>
                            <m:rPr>
                              <m:sty m:val="p"/>
                            </m:rPr>
                            <a:rPr lang="el-GR" altLang="zh-CN" dirty="0">
                              <a:latin typeface="Cambria Math" panose="02040503050406030204" pitchFamily="18" charset="0"/>
                              <a:sym typeface="+mn-lt"/>
                            </a:rPr>
                            <m:t>σ</m:t>
                          </m:r>
                          <m:r>
                            <a:rPr lang="en-US" altLang="zh-CN" dirty="0">
                              <a:latin typeface="Cambria Math" panose="02040503050406030204" pitchFamily="18" charset="0"/>
                              <a:sym typeface="+mn-lt"/>
                            </a:rPr>
                            <m:t>(</m:t>
                          </m:r>
                          <m:r>
                            <m:rPr>
                              <m:sty m:val="p"/>
                            </m:rPr>
                            <a:rPr lang="en-US" altLang="zh-CN" dirty="0">
                              <a:latin typeface="Cambria Math" panose="02040503050406030204" pitchFamily="18" charset="0"/>
                              <a:sym typeface="+mn-lt"/>
                            </a:rPr>
                            <m:t>z</m:t>
                          </m:r>
                          <m:r>
                            <a:rPr lang="en-US" altLang="zh-CN" dirty="0">
                              <a:latin typeface="Cambria Math" panose="02040503050406030204" pitchFamily="18" charset="0"/>
                              <a:sym typeface="+mn-lt"/>
                            </a:rPr>
                            <m:t>)</m:t>
                          </m:r>
                        </m:e>
                        <m:sub>
                          <m:r>
                            <a:rPr lang="en-US" altLang="zh-CN" dirty="0">
                              <a:latin typeface="Cambria Math" panose="02040503050406030204" pitchFamily="18" charset="0"/>
                              <a:sym typeface="+mn-lt"/>
                            </a:rPr>
                            <m:t>𝑗</m:t>
                          </m:r>
                        </m:sub>
                      </m:sSub>
                      <m:r>
                        <a:rPr lang="en-US" altLang="zh-CN" dirty="0">
                          <a:latin typeface="Cambria Math" panose="02040503050406030204" pitchFamily="18" charset="0"/>
                          <a:sym typeface="+mn-lt"/>
                        </a:rPr>
                        <m:t>=</m:t>
                      </m:r>
                      <m:f>
                        <m:fPr>
                          <m:ctrlPr>
                            <a:rPr lang="en-US" altLang="zh-CN" i="1" dirty="0">
                              <a:latin typeface="Cambria Math" panose="02040503050406030204" pitchFamily="18" charset="0"/>
                              <a:sym typeface="+mn-lt"/>
                            </a:rPr>
                          </m:ctrlPr>
                        </m:fPr>
                        <m:num>
                          <m:sSup>
                            <m:sSupPr>
                              <m:ctrlPr>
                                <a:rPr lang="en-US" altLang="zh-CN" i="1" dirty="0">
                                  <a:latin typeface="Cambria Math" panose="02040503050406030204" pitchFamily="18" charset="0"/>
                                  <a:sym typeface="+mn-lt"/>
                                </a:rPr>
                              </m:ctrlPr>
                            </m:sSupPr>
                            <m:e>
                              <m:r>
                                <a:rPr lang="en-US" altLang="zh-CN" dirty="0">
                                  <a:latin typeface="Cambria Math" panose="02040503050406030204" pitchFamily="18" charset="0"/>
                                  <a:sym typeface="+mn-lt"/>
                                </a:rPr>
                                <m:t>𝑒</m:t>
                              </m:r>
                            </m:e>
                            <m:sup>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𝑧</m:t>
                                  </m:r>
                                </m:e>
                                <m:sub>
                                  <m:r>
                                    <a:rPr lang="en-US" altLang="zh-CN" dirty="0">
                                      <a:latin typeface="Cambria Math" panose="02040503050406030204" pitchFamily="18" charset="0"/>
                                      <a:sym typeface="+mn-lt"/>
                                    </a:rPr>
                                    <m:t>𝑗</m:t>
                                  </m:r>
                                </m:sub>
                              </m:sSub>
                            </m:sup>
                          </m:sSup>
                        </m:num>
                        <m:den>
                          <m:nary>
                            <m:naryPr>
                              <m:chr m:val="∑"/>
                              <m:supHide m:val="on"/>
                              <m:ctrlPr>
                                <a:rPr lang="en-US" altLang="zh-CN" i="1" dirty="0">
                                  <a:latin typeface="Cambria Math" panose="02040503050406030204" pitchFamily="18" charset="0"/>
                                  <a:sym typeface="+mn-lt"/>
                                </a:rPr>
                              </m:ctrlPr>
                            </m:naryPr>
                            <m:sub>
                              <m:r>
                                <m:rPr>
                                  <m:brk m:alnAt="7"/>
                                </m:rPr>
                                <a:rPr lang="en-US" altLang="zh-CN" dirty="0">
                                  <a:latin typeface="Cambria Math" panose="02040503050406030204" pitchFamily="18" charset="0"/>
                                  <a:sym typeface="+mn-lt"/>
                                </a:rPr>
                                <m:t>𝑘</m:t>
                              </m:r>
                            </m:sub>
                            <m:sup/>
                            <m:e>
                              <m:sSup>
                                <m:sSupPr>
                                  <m:ctrlPr>
                                    <a:rPr lang="en-US" altLang="zh-CN" i="1" dirty="0">
                                      <a:latin typeface="Cambria Math" panose="02040503050406030204" pitchFamily="18" charset="0"/>
                                      <a:sym typeface="+mn-lt"/>
                                    </a:rPr>
                                  </m:ctrlPr>
                                </m:sSupPr>
                                <m:e>
                                  <m:r>
                                    <a:rPr lang="en-US" altLang="zh-CN" dirty="0">
                                      <a:latin typeface="Cambria Math" panose="02040503050406030204" pitchFamily="18" charset="0"/>
                                      <a:sym typeface="+mn-lt"/>
                                    </a:rPr>
                                    <m:t>𝑒</m:t>
                                  </m:r>
                                </m:e>
                                <m:sup>
                                  <m:sSub>
                                    <m:sSubPr>
                                      <m:ctrlPr>
                                        <a:rPr lang="en-US" altLang="zh-CN" i="1" dirty="0">
                                          <a:latin typeface="Cambria Math" panose="02040503050406030204" pitchFamily="18" charset="0"/>
                                          <a:sym typeface="+mn-lt"/>
                                        </a:rPr>
                                      </m:ctrlPr>
                                    </m:sSubPr>
                                    <m:e>
                                      <m:r>
                                        <a:rPr lang="en-US" altLang="zh-CN" dirty="0">
                                          <a:latin typeface="Cambria Math" panose="02040503050406030204" pitchFamily="18" charset="0"/>
                                          <a:sym typeface="+mn-lt"/>
                                        </a:rPr>
                                        <m:t>𝑧</m:t>
                                      </m:r>
                                    </m:e>
                                    <m:sub>
                                      <m:r>
                                        <a:rPr lang="en-US" altLang="zh-CN" dirty="0">
                                          <a:latin typeface="Cambria Math" panose="02040503050406030204" pitchFamily="18" charset="0"/>
                                          <a:sym typeface="+mn-lt"/>
                                        </a:rPr>
                                        <m:t>𝑘</m:t>
                                      </m:r>
                                    </m:sub>
                                  </m:sSub>
                                </m:sup>
                              </m:sSup>
                            </m:e>
                          </m:nary>
                        </m:den>
                      </m:f>
                    </m:oMath>
                  </m:oMathPara>
                </a14:m>
                <a:endParaRPr lang="en-US"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3667025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Recurrent Neural Network</a:t>
            </a:r>
          </a:p>
        </p:txBody>
      </p:sp>
      <p:sp>
        <p:nvSpPr>
          <p:cNvPr id="3" name="文本占位符 2"/>
          <p:cNvSpPr>
            <a:spLocks noGrp="1"/>
          </p:cNvSpPr>
          <p:nvPr>
            <p:ph type="body" sz="quarter" idx="10"/>
          </p:nvPr>
        </p:nvSpPr>
        <p:spPr/>
        <p:txBody>
          <a:bodyPr/>
          <a:lstStyle/>
          <a:p>
            <a:r>
              <a:rPr lang="en-US" sz="2000" dirty="0">
                <a:sym typeface="+mn-lt"/>
              </a:rPr>
              <a:t>The recurrent neural network (RNN) is a neural network that captures dynamic information in sequential data through periodical connections of hidden layer nodes. It can classify sequential data.</a:t>
            </a:r>
          </a:p>
          <a:p>
            <a:r>
              <a:rPr lang="en-US" sz="2000" dirty="0">
                <a:sym typeface="+mn-lt"/>
              </a:rPr>
              <a:t>Unlike other forward neural networks, the RNN can keep a context state and even store, learn, and express related information in context windows of any length. Different from traditional neural networks, it is not limited to the space boundary, but also supports time sequences. In other words, there is a side between the hidden layer of the current moment and the hidden layer of the next moment.</a:t>
            </a:r>
          </a:p>
          <a:p>
            <a:r>
              <a:rPr lang="en-US" sz="2000" dirty="0">
                <a:sym typeface="+mn-lt"/>
              </a:rPr>
              <a:t>The RNN is widely used in scenarios related to sequences, such as videos consisting of image frames, audio consisting of clips, and sentences consisting of words. </a:t>
            </a:r>
          </a:p>
        </p:txBody>
      </p:sp>
    </p:spTree>
    <p:extLst>
      <p:ext uri="{BB962C8B-B14F-4D97-AF65-F5344CB8AC3E}">
        <p14:creationId xmlns:p14="http://schemas.microsoft.com/office/powerpoint/2010/main" val="3538871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7"/>
          <p:cNvSpPr>
            <a:spLocks noChangeArrowheads="1"/>
          </p:cNvSpPr>
          <p:nvPr/>
        </p:nvSpPr>
        <p:spPr bwMode="auto">
          <a:xfrm>
            <a:off x="1730376" y="4343400"/>
            <a:ext cx="87852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ctr" hangingPunct="1">
              <a:spcBef>
                <a:spcPct val="0"/>
              </a:spcBef>
              <a:buClrTx/>
              <a:buFontTx/>
              <a:buNone/>
            </a:pPr>
            <a:r>
              <a:rPr lang="en-US" sz="1800" b="0" dirty="0">
                <a:solidFill>
                  <a:srgbClr val="002060"/>
                </a:solidFill>
                <a:latin typeface="Huawei Sans" panose="020C0503030203020204" pitchFamily="34" charset="0"/>
                <a:ea typeface="+mn-ea"/>
                <a:cs typeface="+mn-ea"/>
                <a:sym typeface="+mn-lt"/>
              </a:rPr>
              <a:t>      </a:t>
            </a:r>
          </a:p>
        </p:txBody>
      </p:sp>
      <p:sp>
        <p:nvSpPr>
          <p:cNvPr id="2" name="标题 1"/>
          <p:cNvSpPr>
            <a:spLocks noGrp="1"/>
          </p:cNvSpPr>
          <p:nvPr>
            <p:ph type="title"/>
          </p:nvPr>
        </p:nvSpPr>
        <p:spPr/>
        <p:txBody>
          <a:bodyPr>
            <a:normAutofit/>
          </a:bodyPr>
          <a:lstStyle/>
          <a:p>
            <a:r>
              <a:rPr lang="en-US">
                <a:sym typeface="+mn-lt"/>
              </a:rPr>
              <a:t>Recurrent Neural Network Architecture (1)</a:t>
            </a:r>
          </a:p>
        </p:txBody>
      </p:sp>
      <mc:AlternateContent xmlns:mc="http://schemas.openxmlformats.org/markup-compatibility/2006" xmlns:a14="http://schemas.microsoft.com/office/drawing/2010/main">
        <mc:Choice Requires="a14">
          <p:sp>
            <p:nvSpPr>
              <p:cNvPr id="6" name="文本占位符 3"/>
              <p:cNvSpPr>
                <a:spLocks noGrp="1"/>
              </p:cNvSpPr>
              <p:nvPr>
                <p:ph type="body" sz="quarter" idx="10"/>
              </p:nvPr>
            </p:nvSpPr>
            <p:spPr>
              <a:xfrm>
                <a:off x="731838" y="1052514"/>
                <a:ext cx="8678380" cy="4875042"/>
              </a:xfrm>
            </p:spPr>
            <p:txBody>
              <a:bodyPr/>
              <a:lstStyle/>
              <a:p>
                <a14:m>
                  <m:oMath xmlns:m="http://schemas.openxmlformats.org/officeDocument/2006/math">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𝑋</m:t>
                        </m:r>
                      </m:e>
                      <m:sub>
                        <m:r>
                          <a:rPr lang="en-US" altLang="zh-CN" smtClean="0">
                            <a:latin typeface="Cambria Math" panose="02040503050406030204" pitchFamily="18" charset="0"/>
                            <a:sym typeface="+mn-lt"/>
                          </a:rPr>
                          <m:t>𝑡</m:t>
                        </m:r>
                      </m:sub>
                    </m:sSub>
                  </m:oMath>
                </a14:m>
                <a:r>
                  <a:rPr lang="en-US" dirty="0"/>
                  <a:t> is the input of the input sequence at time t.</a:t>
                </a:r>
              </a:p>
              <a:p>
                <a14:m>
                  <m:oMath xmlns:m="http://schemas.openxmlformats.org/officeDocument/2006/math">
                    <m:sSub>
                      <m:sSubPr>
                        <m:ctrlPr>
                          <a:rPr lang="en-US" altLang="zh-CN" i="1">
                            <a:latin typeface="Cambria Math" panose="02040503050406030204" pitchFamily="18" charset="0"/>
                            <a:sym typeface="+mn-lt"/>
                          </a:rPr>
                        </m:ctrlPr>
                      </m:sSubPr>
                      <m:e>
                        <m:r>
                          <a:rPr lang="en-US" altLang="zh-CN">
                            <a:latin typeface="Cambria Math" panose="02040503050406030204" pitchFamily="18" charset="0"/>
                            <a:sym typeface="+mn-lt"/>
                          </a:rPr>
                          <m:t>𝑆</m:t>
                        </m:r>
                      </m:e>
                      <m:sub>
                        <m:r>
                          <a:rPr lang="en-US" altLang="zh-CN">
                            <a:latin typeface="Cambria Math" panose="02040503050406030204" pitchFamily="18" charset="0"/>
                            <a:sym typeface="+mn-lt"/>
                          </a:rPr>
                          <m:t>𝑡</m:t>
                        </m:r>
                      </m:sub>
                    </m:sSub>
                  </m:oMath>
                </a14:m>
                <a:r>
                  <a:rPr lang="en-US" dirty="0"/>
                  <a:t> is the memory unit of the sequence at time t and caches previous information.</a:t>
                </a:r>
              </a:p>
              <a:p>
                <a:pPr marL="0" indent="0">
                  <a:buNone/>
                </a:pPr>
                <a:r>
                  <a:rPr lang="en-US" dirty="0">
                    <a:sym typeface="+mn-lt"/>
                  </a:rPr>
                  <a:t>	</a:t>
                </a:r>
                <a14:m>
                  <m:oMath xmlns:m="http://schemas.openxmlformats.org/officeDocument/2006/math">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𝑆</m:t>
                        </m:r>
                      </m:e>
                      <m:sub>
                        <m:r>
                          <a:rPr lang="en-US" altLang="zh-CN" smtClean="0">
                            <a:latin typeface="Cambria Math" panose="02040503050406030204" pitchFamily="18" charset="0"/>
                            <a:sym typeface="+mn-lt"/>
                          </a:rPr>
                          <m:t>𝑡</m:t>
                        </m:r>
                      </m:sub>
                    </m:sSub>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𝑡𝑎𝑛h</m:t>
                    </m:r>
                    <m:d>
                      <m:dPr>
                        <m:ctrlPr>
                          <a:rPr lang="en-US" altLang="zh-CN" i="1" smtClean="0">
                            <a:latin typeface="Cambria Math" panose="02040503050406030204" pitchFamily="18" charset="0"/>
                            <a:sym typeface="+mn-lt"/>
                          </a:rPr>
                        </m:ctrlPr>
                      </m:dPr>
                      <m:e>
                        <m:r>
                          <a:rPr lang="en-US" altLang="zh-CN" smtClean="0">
                            <a:latin typeface="Cambria Math" panose="02040503050406030204" pitchFamily="18" charset="0"/>
                            <a:sym typeface="+mn-lt"/>
                          </a:rPr>
                          <m:t>𝑈</m:t>
                        </m:r>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𝑋</m:t>
                            </m:r>
                          </m:e>
                          <m:sub>
                            <m:r>
                              <a:rPr lang="en-US" altLang="zh-CN" smtClean="0">
                                <a:latin typeface="Cambria Math" panose="02040503050406030204" pitchFamily="18" charset="0"/>
                                <a:sym typeface="+mn-lt"/>
                              </a:rPr>
                              <m:t>𝑡</m:t>
                            </m:r>
                          </m:sub>
                        </m:sSub>
                        <m:r>
                          <a:rPr lang="en-US" altLang="zh-CN">
                            <a:latin typeface="Cambria Math" panose="02040503050406030204" pitchFamily="18" charset="0"/>
                            <a:sym typeface="+mn-lt"/>
                          </a:rPr>
                          <m:t>+</m:t>
                        </m:r>
                        <m:r>
                          <a:rPr lang="en-US" altLang="zh-CN" smtClean="0">
                            <a:latin typeface="Cambria Math" panose="02040503050406030204" pitchFamily="18" charset="0"/>
                            <a:sym typeface="+mn-lt"/>
                          </a:rPr>
                          <m:t>𝑊</m:t>
                        </m:r>
                        <m:sSub>
                          <m:sSubPr>
                            <m:ctrlPr>
                              <a:rPr lang="en-US" altLang="zh-CN" i="1">
                                <a:latin typeface="Cambria Math" panose="02040503050406030204" pitchFamily="18" charset="0"/>
                                <a:sym typeface="+mn-lt"/>
                              </a:rPr>
                            </m:ctrlPr>
                          </m:sSubPr>
                          <m:e>
                            <m:r>
                              <a:rPr lang="en-US" altLang="zh-CN" smtClean="0">
                                <a:latin typeface="Cambria Math" panose="02040503050406030204" pitchFamily="18" charset="0"/>
                                <a:sym typeface="+mn-lt"/>
                              </a:rPr>
                              <m:t>𝑆</m:t>
                            </m:r>
                          </m:e>
                          <m:sub>
                            <m:r>
                              <a:rPr lang="en-US" altLang="zh-CN">
                                <a:latin typeface="Cambria Math" panose="02040503050406030204" pitchFamily="18" charset="0"/>
                                <a:sym typeface="+mn-lt"/>
                              </a:rPr>
                              <m:t>𝑡</m:t>
                            </m:r>
                            <m:r>
                              <a:rPr lang="en-US" altLang="zh-CN" smtClean="0">
                                <a:latin typeface="Cambria Math" panose="02040503050406030204" pitchFamily="18" charset="0"/>
                                <a:sym typeface="+mn-lt"/>
                              </a:rPr>
                              <m:t>−1</m:t>
                            </m:r>
                          </m:sub>
                        </m:sSub>
                      </m:e>
                    </m:d>
                  </m:oMath>
                </a14:m>
                <a:r>
                  <a:rPr lang="en-US" dirty="0"/>
                  <a:t>.</a:t>
                </a:r>
              </a:p>
              <a:p>
                <a14:m>
                  <m:oMath xmlns:m="http://schemas.openxmlformats.org/officeDocument/2006/math">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𝑂</m:t>
                        </m:r>
                      </m:e>
                      <m:sub>
                        <m:r>
                          <a:rPr lang="en-US" altLang="zh-CN">
                            <a:latin typeface="Cambria Math" panose="02040503050406030204" pitchFamily="18" charset="0"/>
                            <a:sym typeface="+mn-lt"/>
                          </a:rPr>
                          <m:t>𝑡</m:t>
                        </m:r>
                      </m:sub>
                    </m:sSub>
                  </m:oMath>
                </a14:m>
                <a:r>
                  <a:rPr lang="en-US" dirty="0"/>
                  <a:t> is the output of the hidden layer of the sequence at time t.</a:t>
                </a:r>
              </a:p>
              <a:p>
                <a:pPr marL="0" indent="0">
                  <a:buNone/>
                </a:pPr>
                <a:r>
                  <a:rPr lang="en-US" dirty="0">
                    <a:sym typeface="+mn-lt"/>
                  </a:rPr>
                  <a:t>	</a:t>
                </a:r>
                <a14:m>
                  <m:oMath xmlns:m="http://schemas.openxmlformats.org/officeDocument/2006/math">
                    <m:sSub>
                      <m:sSubPr>
                        <m:ctrlPr>
                          <a:rPr lang="en-US" altLang="zh-CN" i="1" smtClean="0">
                            <a:latin typeface="Cambria Math" panose="02040503050406030204" pitchFamily="18" charset="0"/>
                            <a:sym typeface="+mn-lt"/>
                          </a:rPr>
                        </m:ctrlPr>
                      </m:sSubPr>
                      <m:e>
                        <m:r>
                          <a:rPr lang="en-US" altLang="zh-CN" smtClean="0">
                            <a:latin typeface="Cambria Math" panose="02040503050406030204" pitchFamily="18" charset="0"/>
                            <a:sym typeface="+mn-lt"/>
                          </a:rPr>
                          <m:t>𝑂</m:t>
                        </m:r>
                      </m:e>
                      <m:sub>
                        <m:r>
                          <a:rPr lang="en-US" altLang="zh-CN" smtClean="0">
                            <a:latin typeface="Cambria Math" panose="02040503050406030204" pitchFamily="18" charset="0"/>
                            <a:sym typeface="+mn-lt"/>
                          </a:rPr>
                          <m:t>𝑡</m:t>
                        </m:r>
                      </m:sub>
                    </m:sSub>
                    <m:r>
                      <a:rPr lang="en-US" altLang="zh-CN" smtClean="0">
                        <a:latin typeface="Cambria Math" panose="02040503050406030204" pitchFamily="18" charset="0"/>
                        <a:sym typeface="+mn-lt"/>
                      </a:rPr>
                      <m:t>=</m:t>
                    </m:r>
                    <m:r>
                      <a:rPr lang="en-US" altLang="zh-CN" smtClean="0">
                        <a:latin typeface="Cambria Math" panose="02040503050406030204" pitchFamily="18" charset="0"/>
                        <a:sym typeface="+mn-lt"/>
                      </a:rPr>
                      <m:t>𝑡𝑎𝑛h</m:t>
                    </m:r>
                    <m:d>
                      <m:dPr>
                        <m:ctrlPr>
                          <a:rPr lang="en-US" altLang="zh-CN" i="1" smtClean="0">
                            <a:latin typeface="Cambria Math" panose="02040503050406030204" pitchFamily="18" charset="0"/>
                            <a:sym typeface="+mn-lt"/>
                          </a:rPr>
                        </m:ctrlPr>
                      </m:dPr>
                      <m:e>
                        <m:sSub>
                          <m:sSubPr>
                            <m:ctrlPr>
                              <a:rPr lang="en-US" altLang="zh-CN" i="1">
                                <a:latin typeface="Cambria Math" panose="02040503050406030204" pitchFamily="18" charset="0"/>
                                <a:sym typeface="+mn-lt"/>
                              </a:rPr>
                            </m:ctrlPr>
                          </m:sSubPr>
                          <m:e>
                            <m:r>
                              <a:rPr lang="en-US" altLang="zh-CN" smtClean="0">
                                <a:latin typeface="Cambria Math" panose="02040503050406030204" pitchFamily="18" charset="0"/>
                                <a:sym typeface="+mn-lt"/>
                              </a:rPr>
                              <m:t>𝑉𝑆</m:t>
                            </m:r>
                          </m:e>
                          <m:sub>
                            <m:r>
                              <a:rPr lang="en-US" altLang="zh-CN">
                                <a:latin typeface="Cambria Math" panose="02040503050406030204" pitchFamily="18" charset="0"/>
                                <a:sym typeface="+mn-lt"/>
                              </a:rPr>
                              <m:t>𝑡</m:t>
                            </m:r>
                          </m:sub>
                        </m:sSub>
                      </m:e>
                    </m:d>
                  </m:oMath>
                </a14:m>
                <a:endParaRPr lang="en-US" dirty="0">
                  <a:sym typeface="+mn-lt"/>
                </a:endParaRPr>
              </a:p>
              <a:p>
                <a:pPr lvl="0"/>
                <a14:m>
                  <m:oMath xmlns:m="http://schemas.openxmlformats.org/officeDocument/2006/math">
                    <m:sSub>
                      <m:sSubPr>
                        <m:ctrlPr>
                          <a:rPr lang="en-US" altLang="zh-CN" i="1">
                            <a:latin typeface="Cambria Math" panose="02040503050406030204" pitchFamily="18" charset="0"/>
                            <a:sym typeface="+mn-lt"/>
                          </a:rPr>
                        </m:ctrlPr>
                      </m:sSubPr>
                      <m:e>
                        <m:r>
                          <a:rPr lang="en-US" altLang="zh-CN">
                            <a:latin typeface="Cambria Math" panose="02040503050406030204" pitchFamily="18" charset="0"/>
                            <a:sym typeface="+mn-lt"/>
                          </a:rPr>
                          <m:t>𝑂</m:t>
                        </m:r>
                      </m:e>
                      <m:sub>
                        <m:r>
                          <a:rPr lang="en-US" altLang="zh-CN">
                            <a:latin typeface="Cambria Math" panose="02040503050406030204" pitchFamily="18" charset="0"/>
                            <a:sym typeface="+mn-lt"/>
                          </a:rPr>
                          <m:t>𝑡</m:t>
                        </m:r>
                      </m:sub>
                    </m:sSub>
                  </m:oMath>
                </a14:m>
                <a:r>
                  <a:rPr lang="en-US" dirty="0"/>
                  <a:t> after through multiple hidden layers, it can get the final output of the sequence at time t.</a:t>
                </a:r>
              </a:p>
              <a:p>
                <a:endParaRPr lang="en-US" dirty="0">
                  <a:sym typeface="+mn-lt"/>
                </a:endParaRPr>
              </a:p>
            </p:txBody>
          </p:sp>
        </mc:Choice>
        <mc:Fallback xmlns="">
          <p:sp>
            <p:nvSpPr>
              <p:cNvPr id="6" name="文本占位符 3"/>
              <p:cNvSpPr>
                <a:spLocks noGrp="1" noRot="1" noChangeAspect="1" noMove="1" noResize="1" noEditPoints="1" noAdjustHandles="1" noChangeArrowheads="1" noChangeShapeType="1" noTextEdit="1"/>
              </p:cNvSpPr>
              <p:nvPr>
                <p:ph type="body" sz="quarter" idx="10"/>
              </p:nvPr>
            </p:nvSpPr>
            <p:spPr>
              <a:xfrm>
                <a:off x="731838" y="1052514"/>
                <a:ext cx="8678380" cy="4875042"/>
              </a:xfrm>
              <a:blipFill rotWithShape="0">
                <a:blip r:embed="rId3"/>
                <a:stretch>
                  <a:fillRect l="-281" t="-876"/>
                </a:stretch>
              </a:blipFill>
            </p:spPr>
            <p:txBody>
              <a:bodyPr/>
              <a:lstStyle/>
              <a:p>
                <a:r>
                  <a:rPr 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8604" y="1458643"/>
            <a:ext cx="1493994" cy="3396419"/>
          </a:xfrm>
          <a:prstGeom prst="rect">
            <a:avLst/>
          </a:prstGeom>
          <a:ln w="12700">
            <a:solidFill>
              <a:schemeClr val="bg1">
                <a:lumMod val="85000"/>
              </a:schemeClr>
            </a:solidFill>
          </a:ln>
        </p:spPr>
      </p:pic>
    </p:spTree>
    <p:extLst>
      <p:ext uri="{BB962C8B-B14F-4D97-AF65-F5344CB8AC3E}">
        <p14:creationId xmlns:p14="http://schemas.microsoft.com/office/powerpoint/2010/main" val="1600479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Recurrent Neural Network Architecture (2)</a:t>
            </a:r>
          </a:p>
        </p:txBody>
      </p:sp>
      <p:sp>
        <p:nvSpPr>
          <p:cNvPr id="5" name="矩形 4"/>
          <p:cNvSpPr/>
          <p:nvPr/>
        </p:nvSpPr>
        <p:spPr>
          <a:xfrm>
            <a:off x="2811036" y="4929267"/>
            <a:ext cx="6569928" cy="461665"/>
          </a:xfrm>
          <a:prstGeom prst="rect">
            <a:avLst/>
          </a:prstGeom>
        </p:spPr>
        <p:txBody>
          <a:bodyPr wrap="square">
            <a:noAutofit/>
          </a:bodyPr>
          <a:lstStyle/>
          <a:p>
            <a:pPr algn="ctr" defTabSz="1001649" eaLnBrk="0" fontAlgn="ctr" hangingPunct="0"/>
            <a:r>
              <a:rPr lang="en-US" sz="1400">
                <a:latin typeface="Huawei Sans" panose="020C0503030203020204" pitchFamily="34" charset="0"/>
                <a:ea typeface="+mn-ea"/>
                <a:cs typeface="+mn-ea"/>
                <a:sym typeface="+mn-lt"/>
              </a:rPr>
              <a:t>LeCun, Bengio, and G. Hinton, 2015, A Recurrent Neural Network and the </a:t>
            </a:r>
          </a:p>
          <a:p>
            <a:pPr algn="ctr" defTabSz="1001649" eaLnBrk="0" fontAlgn="ctr" hangingPunct="0"/>
            <a:r>
              <a:rPr lang="en-US" sz="1400">
                <a:latin typeface="Huawei Sans" panose="020C0503030203020204" pitchFamily="34" charset="0"/>
                <a:ea typeface="+mn-ea"/>
                <a:cs typeface="+mn-ea"/>
                <a:sym typeface="+mn-lt"/>
              </a:rPr>
              <a:t>Unfolding in Time of the Computation Involved in Its Forward Computation </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769" y="1895787"/>
            <a:ext cx="6956462" cy="2791335"/>
          </a:xfrm>
          <a:prstGeom prst="rect">
            <a:avLst/>
          </a:prstGeom>
        </p:spPr>
      </p:pic>
    </p:spTree>
    <p:extLst>
      <p:ext uri="{BB962C8B-B14F-4D97-AF65-F5344CB8AC3E}">
        <p14:creationId xmlns:p14="http://schemas.microsoft.com/office/powerpoint/2010/main" val="2287946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Types of Recurrent Neural Networks</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306" y="1857393"/>
            <a:ext cx="8796300" cy="2753394"/>
          </a:xfrm>
          <a:prstGeom prst="rect">
            <a:avLst/>
          </a:prstGeom>
        </p:spPr>
      </p:pic>
      <p:sp>
        <p:nvSpPr>
          <p:cNvPr id="6" name="文本框 5"/>
          <p:cNvSpPr txBox="1"/>
          <p:nvPr/>
        </p:nvSpPr>
        <p:spPr bwMode="auto">
          <a:xfrm>
            <a:off x="2213441" y="4700565"/>
            <a:ext cx="7232684" cy="531835"/>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endParaRPr lang="en-US" altLang="zh-CN" sz="1400" dirty="0">
              <a:solidFill>
                <a:srgbClr val="000000"/>
              </a:solidFill>
              <a:latin typeface="Huawei Sans" panose="020C0503030203020204" pitchFamily="34" charset="0"/>
              <a:ea typeface="+mn-ea"/>
              <a:cs typeface="+mn-ea"/>
              <a:sym typeface="+mn-lt"/>
            </a:endParaRPr>
          </a:p>
          <a:p>
            <a:pPr algn="ctr" defTabSz="1001649" eaLnBrk="0" fontAlgn="ctr" hangingPunct="0"/>
            <a:r>
              <a:rPr lang="en-US" sz="1400">
                <a:solidFill>
                  <a:srgbClr val="000000"/>
                </a:solidFill>
                <a:latin typeface="Huawei Sans" panose="020C0503030203020204" pitchFamily="34" charset="0"/>
                <a:ea typeface="+mn-ea"/>
                <a:cs typeface="+mn-ea"/>
                <a:sym typeface="+mn-lt"/>
              </a:rPr>
              <a:t>Andrej Karpathy, 2015, </a:t>
            </a:r>
            <a:r>
              <a:rPr lang="en-US" sz="1400">
                <a:latin typeface="Huawei Sans" panose="020C0503030203020204" pitchFamily="34" charset="0"/>
                <a:ea typeface="+mn-ea"/>
                <a:cs typeface="+mn-ea"/>
                <a:sym typeface="+mn-lt"/>
              </a:rPr>
              <a:t>The Unreasonable Effectiveness of Recurrent Neural Networks</a:t>
            </a:r>
          </a:p>
        </p:txBody>
      </p:sp>
    </p:spTree>
    <p:extLst>
      <p:ext uri="{BB962C8B-B14F-4D97-AF65-F5344CB8AC3E}">
        <p14:creationId xmlns:p14="http://schemas.microsoft.com/office/powerpoint/2010/main" val="522312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sym typeface="+mn-lt"/>
              </a:rPr>
              <a:t>Backpropagation Through Time (BPTT)</a:t>
            </a:r>
          </a:p>
        </p:txBody>
      </p:sp>
      <mc:AlternateContent xmlns:mc="http://schemas.openxmlformats.org/markup-compatibility/2006" xmlns:a14="http://schemas.microsoft.com/office/drawing/2010/main">
        <mc:Choice Requires="a14">
          <p:sp>
            <p:nvSpPr>
              <p:cNvPr id="4" name="文本占位符 3"/>
              <p:cNvSpPr>
                <a:spLocks noGrp="1"/>
              </p:cNvSpPr>
              <p:nvPr>
                <p:ph type="body" sz="quarter" idx="10"/>
              </p:nvPr>
            </p:nvSpPr>
            <p:spPr/>
            <p:txBody>
              <a:bodyPr/>
              <a:lstStyle/>
              <a:p>
                <a:r>
                  <a:rPr lang="en-US" sz="1600" dirty="0">
                    <a:sym typeface="+mn-lt"/>
                  </a:rPr>
                  <a:t>BPTT:</a:t>
                </a:r>
              </a:p>
              <a:p>
                <a:pPr lvl="1"/>
                <a:r>
                  <a:rPr lang="en-US" sz="1400" dirty="0"/>
                  <a:t>Traditional backpropagation is the extension on the time sequence.</a:t>
                </a:r>
              </a:p>
              <a:p>
                <a:pPr lvl="1"/>
                <a:r>
                  <a:rPr lang="en-US" sz="1400" dirty="0"/>
                  <a:t>There are two sources of errors in the sequence at time of memory unit: first is from the hidden layer output error at t time sequence; the second is the error from the memory cell at the next time sequence t + 1.</a:t>
                </a:r>
              </a:p>
              <a:p>
                <a:pPr lvl="1"/>
                <a:r>
                  <a:rPr lang="en-US" sz="1400" dirty="0"/>
                  <a:t>The longer the time sequence, the more likely the loss of the last time sequence to the gradient of w in the first time sequence causes the vanishing gradient or exploding gradient problem.</a:t>
                </a:r>
              </a:p>
              <a:p>
                <a:pPr lvl="1"/>
                <a:r>
                  <a:rPr lang="en-US" sz="1400" dirty="0"/>
                  <a:t>The total gradient of weight w is the accumulation of the gradient of the weight at all time sequence.</a:t>
                </a:r>
              </a:p>
              <a:p>
                <a:r>
                  <a:rPr lang="en-US" sz="1600" dirty="0">
                    <a:sym typeface="+mn-lt"/>
                  </a:rPr>
                  <a:t>Three steps of BPTT:</a:t>
                </a:r>
              </a:p>
              <a:p>
                <a:pPr lvl="1"/>
                <a:r>
                  <a:rPr lang="en-US" sz="1400" dirty="0"/>
                  <a:t>Computing the output value of each neuron through forward propagation.</a:t>
                </a:r>
              </a:p>
              <a:p>
                <a:pPr lvl="1"/>
                <a:r>
                  <a:rPr lang="en-US" sz="1400" dirty="0"/>
                  <a:t>Computing the error value of each neuron through backpropagation </a:t>
                </a:r>
                <a14:m>
                  <m:oMath xmlns:m="http://schemas.openxmlformats.org/officeDocument/2006/math">
                    <m:sSub>
                      <m:sSubPr>
                        <m:ctrlPr>
                          <a:rPr lang="en-US" altLang="zh-CN" sz="1400" i="1" smtClean="0">
                            <a:latin typeface="Cambria Math" panose="02040503050406030204" pitchFamily="18" charset="0"/>
                            <a:sym typeface="+mn-lt"/>
                          </a:rPr>
                        </m:ctrlPr>
                      </m:sSubPr>
                      <m:e>
                        <m:r>
                          <a:rPr lang="zh-CN" altLang="en-US" sz="1400">
                            <a:latin typeface="Cambria Math" panose="02040503050406030204" pitchFamily="18" charset="0"/>
                            <a:sym typeface="+mn-lt"/>
                          </a:rPr>
                          <m:t>𝛿</m:t>
                        </m:r>
                      </m:e>
                      <m:sub>
                        <m:r>
                          <a:rPr lang="en-US" altLang="zh-CN" sz="1400" smtClean="0">
                            <a:latin typeface="Cambria Math" panose="02040503050406030204" pitchFamily="18" charset="0"/>
                            <a:sym typeface="+mn-lt"/>
                          </a:rPr>
                          <m:t>𝑗</m:t>
                        </m:r>
                      </m:sub>
                    </m:sSub>
                  </m:oMath>
                </a14:m>
                <a:r>
                  <a:rPr lang="en-US" sz="1400" dirty="0"/>
                  <a:t>.</a:t>
                </a:r>
              </a:p>
              <a:p>
                <a:pPr lvl="1"/>
                <a:r>
                  <a:rPr lang="en-US" sz="1400" dirty="0"/>
                  <a:t>Computing the gradient of each weight.</a:t>
                </a:r>
              </a:p>
              <a:p>
                <a:r>
                  <a:rPr lang="en-US" sz="1600" dirty="0">
                    <a:sym typeface="+mn-lt"/>
                  </a:rPr>
                  <a:t>Updating weights using the SGD algorithm.</a:t>
                </a:r>
              </a:p>
            </p:txBody>
          </p:sp>
        </mc:Choice>
        <mc:Fallback xmlns="">
          <p:sp>
            <p:nvSpPr>
              <p:cNvPr id="4" name="文本占位符 3"/>
              <p:cNvSpPr>
                <a:spLocks noGrp="1" noRot="1" noChangeAspect="1" noMove="1" noResize="1" noEditPoints="1" noAdjustHandles="1" noChangeArrowheads="1" noChangeShapeType="1" noTextEdit="1"/>
              </p:cNvSpPr>
              <p:nvPr>
                <p:ph type="body" sz="quarter" idx="10"/>
              </p:nvPr>
            </p:nvSpPr>
            <p:spPr>
              <a:blipFill rotWithShape="0">
                <a:blip r:embed="rId3"/>
                <a:stretch>
                  <a:fillRect l="-57" t="-501" r="-455"/>
                </a:stretch>
              </a:blipFill>
            </p:spPr>
            <p:txBody>
              <a:bodyPr/>
              <a:lstStyle/>
              <a:p>
                <a:r>
                  <a:rPr lang="en-US">
                    <a:noFill/>
                  </a:rPr>
                  <a:t> </a:t>
                </a:r>
              </a:p>
            </p:txBody>
          </p:sp>
        </mc:Fallback>
      </mc:AlternateContent>
    </p:spTree>
    <p:extLst>
      <p:ext uri="{BB962C8B-B14F-4D97-AF65-F5344CB8AC3E}">
        <p14:creationId xmlns:p14="http://schemas.microsoft.com/office/powerpoint/2010/main" val="1107107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7"/>
          <p:cNvSpPr>
            <a:spLocks noChangeArrowheads="1"/>
          </p:cNvSpPr>
          <p:nvPr/>
        </p:nvSpPr>
        <p:spPr bwMode="auto">
          <a:xfrm>
            <a:off x="1730376" y="4343400"/>
            <a:ext cx="87852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ctr" hangingPunct="1">
              <a:spcBef>
                <a:spcPct val="0"/>
              </a:spcBef>
              <a:buClrTx/>
              <a:buFontTx/>
              <a:buNone/>
            </a:pPr>
            <a:r>
              <a:rPr lang="en-US" sz="1800" b="0" dirty="0">
                <a:solidFill>
                  <a:srgbClr val="002060"/>
                </a:solidFill>
                <a:latin typeface="Huawei Sans" panose="020C0503030203020204" pitchFamily="34" charset="0"/>
                <a:ea typeface="+mn-ea"/>
                <a:cs typeface="+mn-ea"/>
                <a:sym typeface="+mn-lt"/>
              </a:rPr>
              <a:t>      </a:t>
            </a:r>
          </a:p>
        </p:txBody>
      </p:sp>
      <p:sp>
        <p:nvSpPr>
          <p:cNvPr id="2" name="标题 1"/>
          <p:cNvSpPr>
            <a:spLocks noGrp="1"/>
          </p:cNvSpPr>
          <p:nvPr>
            <p:ph type="title"/>
          </p:nvPr>
        </p:nvSpPr>
        <p:spPr/>
        <p:txBody>
          <a:bodyPr>
            <a:normAutofit/>
          </a:bodyPr>
          <a:lstStyle/>
          <a:p>
            <a:r>
              <a:rPr lang="en-US">
                <a:sym typeface="+mn-lt"/>
              </a:rPr>
              <a:t>Recurrent Neural Network Problem</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14:m>
                  <m:oMath xmlns:m="http://schemas.openxmlformats.org/officeDocument/2006/math">
                    <m:sSub>
                      <m:sSubPr>
                        <m:ctrlPr>
                          <a:rPr lang="en-US" altLang="zh-CN" sz="2000" i="1" smtClean="0">
                            <a:latin typeface="Cambria Math" panose="02040503050406030204" pitchFamily="18" charset="0"/>
                            <a:sym typeface="+mn-lt"/>
                          </a:rPr>
                        </m:ctrlPr>
                      </m:sSubPr>
                      <m:e>
                        <m:r>
                          <a:rPr lang="en-US" altLang="zh-CN" sz="2000">
                            <a:latin typeface="Cambria Math" panose="02040503050406030204" pitchFamily="18" charset="0"/>
                            <a:sym typeface="+mn-lt"/>
                          </a:rPr>
                          <m:t>𝑆</m:t>
                        </m:r>
                      </m:e>
                      <m:sub>
                        <m:r>
                          <a:rPr lang="en-US" altLang="zh-CN" sz="2000">
                            <a:latin typeface="Cambria Math" panose="02040503050406030204" pitchFamily="18" charset="0"/>
                            <a:sym typeface="+mn-lt"/>
                          </a:rPr>
                          <m:t>𝑡</m:t>
                        </m:r>
                      </m:sub>
                    </m:sSub>
                    <m:r>
                      <a:rPr lang="en-US" altLang="zh-CN" sz="2000">
                        <a:latin typeface="Cambria Math" panose="02040503050406030204" pitchFamily="18" charset="0"/>
                        <a:sym typeface="+mn-lt"/>
                      </a:rPr>
                      <m:t>=</m:t>
                    </m:r>
                    <m:r>
                      <a:rPr lang="zh-CN" altLang="en-US" sz="2000">
                        <a:latin typeface="Cambria Math" panose="02040503050406030204" pitchFamily="18" charset="0"/>
                        <a:sym typeface="+mn-lt"/>
                      </a:rPr>
                      <m:t>𝜎</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𝑈</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𝑋</m:t>
                            </m:r>
                          </m:e>
                          <m:sub>
                            <m:r>
                              <a:rPr lang="en-US" altLang="zh-CN" sz="2000">
                                <a:latin typeface="Cambria Math" panose="02040503050406030204" pitchFamily="18" charset="0"/>
                                <a:sym typeface="+mn-lt"/>
                              </a:rPr>
                              <m:t>𝑡</m:t>
                            </m:r>
                          </m:sub>
                        </m:sSub>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𝑊</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𝑆</m:t>
                            </m:r>
                          </m:e>
                          <m:sub>
                            <m:r>
                              <a:rPr lang="en-US" altLang="zh-CN" sz="2000">
                                <a:latin typeface="Cambria Math" panose="02040503050406030204" pitchFamily="18" charset="0"/>
                                <a:sym typeface="+mn-lt"/>
                              </a:rPr>
                              <m:t>𝑡</m:t>
                            </m:r>
                            <m:r>
                              <a:rPr lang="en-US" altLang="zh-CN" sz="2000">
                                <a:latin typeface="Cambria Math" panose="02040503050406030204" pitchFamily="18" charset="0"/>
                                <a:sym typeface="+mn-lt"/>
                              </a:rPr>
                              <m:t>−1</m:t>
                            </m:r>
                          </m:sub>
                        </m:sSub>
                      </m:e>
                    </m:d>
                  </m:oMath>
                </a14:m>
                <a:r>
                  <a:rPr lang="en-US" sz="2000" dirty="0"/>
                  <a:t> is extended on the time sequence.</a:t>
                </a:r>
              </a:p>
              <a:p>
                <a14:m>
                  <m:oMath xmlns:m="http://schemas.openxmlformats.org/officeDocument/2006/math">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𝑆</m:t>
                        </m:r>
                      </m:e>
                      <m:sub>
                        <m:r>
                          <a:rPr lang="en-US" altLang="zh-CN" sz="2000">
                            <a:latin typeface="Cambria Math" panose="02040503050406030204" pitchFamily="18" charset="0"/>
                            <a:sym typeface="+mn-lt"/>
                          </a:rPr>
                          <m:t>𝑡</m:t>
                        </m:r>
                      </m:sub>
                    </m:sSub>
                    <m:r>
                      <a:rPr lang="en-US" altLang="zh-CN" sz="2000">
                        <a:latin typeface="Cambria Math" panose="02040503050406030204" pitchFamily="18" charset="0"/>
                        <a:sym typeface="+mn-lt"/>
                      </a:rPr>
                      <m:t>=</m:t>
                    </m:r>
                    <m:r>
                      <m:rPr>
                        <m:sty m:val="p"/>
                      </m:rPr>
                      <a:rPr lang="el-GR" altLang="zh-CN" sz="2000" smtClean="0">
                        <a:latin typeface="Cambria Math" panose="02040503050406030204" pitchFamily="18" charset="0"/>
                        <a:sym typeface="+mn-lt"/>
                      </a:rPr>
                      <m:t>σ</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𝑈</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𝑋</m:t>
                            </m:r>
                          </m:e>
                          <m:sub>
                            <m:r>
                              <a:rPr lang="en-US" altLang="zh-CN" sz="2000">
                                <a:latin typeface="Cambria Math" panose="02040503050406030204" pitchFamily="18" charset="0"/>
                                <a:sym typeface="+mn-lt"/>
                              </a:rPr>
                              <m:t>𝑡</m:t>
                            </m:r>
                          </m:sub>
                        </m:sSub>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𝑊</m:t>
                        </m:r>
                        <m:d>
                          <m:dPr>
                            <m:ctrlPr>
                              <a:rPr lang="en-US" altLang="zh-CN" sz="2000" i="1">
                                <a:latin typeface="Cambria Math" panose="02040503050406030204" pitchFamily="18" charset="0"/>
                                <a:sym typeface="+mn-lt"/>
                              </a:rPr>
                            </m:ctrlPr>
                          </m:dPr>
                          <m:e>
                            <m:r>
                              <a:rPr lang="zh-CN" altLang="en-US" sz="2000" smtClean="0">
                                <a:latin typeface="Cambria Math" panose="02040503050406030204" pitchFamily="18" charset="0"/>
                                <a:sym typeface="+mn-lt"/>
                              </a:rPr>
                              <m:t>𝜎</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𝑈</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𝑋</m:t>
                                    </m:r>
                                  </m:e>
                                  <m:sub>
                                    <m:r>
                                      <a:rPr lang="en-US" altLang="zh-CN" sz="2000">
                                        <a:latin typeface="Cambria Math" panose="02040503050406030204" pitchFamily="18" charset="0"/>
                                        <a:sym typeface="+mn-lt"/>
                                      </a:rPr>
                                      <m:t>𝑡</m:t>
                                    </m:r>
                                    <m:r>
                                      <a:rPr lang="en-US" altLang="zh-CN" sz="2000">
                                        <a:latin typeface="Cambria Math" panose="02040503050406030204" pitchFamily="18" charset="0"/>
                                        <a:sym typeface="+mn-lt"/>
                                      </a:rPr>
                                      <m:t>−1</m:t>
                                    </m:r>
                                  </m:sub>
                                </m:sSub>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𝑊</m:t>
                                </m:r>
                                <m:d>
                                  <m:dPr>
                                    <m:ctrlPr>
                                      <a:rPr lang="en-US" altLang="zh-CN" sz="2000" i="1">
                                        <a:latin typeface="Cambria Math" panose="02040503050406030204" pitchFamily="18" charset="0"/>
                                        <a:sym typeface="+mn-lt"/>
                                      </a:rPr>
                                    </m:ctrlPr>
                                  </m:dPr>
                                  <m:e>
                                    <m:r>
                                      <a:rPr lang="zh-CN" altLang="en-US" sz="2000" smtClean="0">
                                        <a:latin typeface="Cambria Math" panose="02040503050406030204" pitchFamily="18" charset="0"/>
                                        <a:sym typeface="+mn-lt"/>
                                      </a:rPr>
                                      <m:t>𝜎</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𝑈</m:t>
                                        </m:r>
                                        <m:sSub>
                                          <m:sSubPr>
                                            <m:ctrlPr>
                                              <a:rPr lang="en-US" altLang="zh-CN" sz="2000" i="1">
                                                <a:latin typeface="Cambria Math" panose="02040503050406030204" pitchFamily="18" charset="0"/>
                                                <a:sym typeface="+mn-lt"/>
                                              </a:rPr>
                                            </m:ctrlPr>
                                          </m:sSubPr>
                                          <m:e>
                                            <m:r>
                                              <a:rPr lang="en-US" altLang="zh-CN" sz="2000">
                                                <a:latin typeface="Cambria Math" panose="02040503050406030204" pitchFamily="18" charset="0"/>
                                                <a:sym typeface="+mn-lt"/>
                                              </a:rPr>
                                              <m:t>𝑋</m:t>
                                            </m:r>
                                          </m:e>
                                          <m:sub>
                                            <m:r>
                                              <a:rPr lang="en-US" altLang="zh-CN" sz="2000">
                                                <a:latin typeface="Cambria Math" panose="02040503050406030204" pitchFamily="18" charset="0"/>
                                                <a:sym typeface="+mn-lt"/>
                                              </a:rPr>
                                              <m:t>𝑡</m:t>
                                            </m:r>
                                            <m:r>
                                              <a:rPr lang="en-US" altLang="zh-CN" sz="2000">
                                                <a:latin typeface="Cambria Math" panose="02040503050406030204" pitchFamily="18" charset="0"/>
                                                <a:sym typeface="+mn-lt"/>
                                              </a:rPr>
                                              <m:t>−2</m:t>
                                            </m:r>
                                          </m:sub>
                                        </m:sSub>
                                        <m:r>
                                          <a:rPr lang="en-US" altLang="zh-CN" sz="2000">
                                            <a:latin typeface="Cambria Math" panose="02040503050406030204" pitchFamily="18" charset="0"/>
                                            <a:sym typeface="+mn-lt"/>
                                          </a:rPr>
                                          <m:t>+</m:t>
                                        </m:r>
                                        <m:r>
                                          <a:rPr lang="en-US" altLang="zh-CN" sz="2000">
                                            <a:latin typeface="Cambria Math" panose="02040503050406030204" pitchFamily="18" charset="0"/>
                                            <a:sym typeface="+mn-lt"/>
                                          </a:rPr>
                                          <m:t>𝑊</m:t>
                                        </m:r>
                                        <m:d>
                                          <m:dPr>
                                            <m:ctrlPr>
                                              <a:rPr lang="en-US" altLang="zh-CN" sz="2000" i="1">
                                                <a:latin typeface="Cambria Math" panose="02040503050406030204" pitchFamily="18" charset="0"/>
                                                <a:sym typeface="+mn-lt"/>
                                              </a:rPr>
                                            </m:ctrlPr>
                                          </m:dPr>
                                          <m:e>
                                            <m:r>
                                              <a:rPr lang="en-US" altLang="zh-CN" sz="2000">
                                                <a:latin typeface="Cambria Math" panose="02040503050406030204" pitchFamily="18" charset="0"/>
                                                <a:sym typeface="+mn-lt"/>
                                              </a:rPr>
                                              <m:t>…</m:t>
                                            </m:r>
                                          </m:e>
                                        </m:d>
                                      </m:e>
                                    </m:d>
                                  </m:e>
                                </m:d>
                              </m:e>
                            </m:d>
                          </m:e>
                        </m:d>
                      </m:e>
                    </m:d>
                  </m:oMath>
                </a14:m>
                <a:endParaRPr lang="en-US" sz="2000" dirty="0"/>
              </a:p>
              <a:p>
                <a:r>
                  <a:rPr lang="en-US" sz="2000" dirty="0">
                    <a:sym typeface="+mn-lt"/>
                  </a:rPr>
                  <a:t>Despite that the standard RNN structure solves the problem of information memory, the information attenuates during long-term memory.</a:t>
                </a:r>
              </a:p>
              <a:p>
                <a:r>
                  <a:rPr lang="en-US" sz="2000" dirty="0">
                    <a:sym typeface="+mn-lt"/>
                  </a:rPr>
                  <a:t>Information needs to be saved long time in many tasks. For example, a hint at the beginning of a speculative fiction may not be answered until the end.</a:t>
                </a:r>
              </a:p>
              <a:p>
                <a:r>
                  <a:rPr lang="en-US" sz="2000" dirty="0">
                    <a:sym typeface="+mn-lt"/>
                  </a:rPr>
                  <a:t>The RNN may not be able to save information for long due to the limited memory unit capacity.</a:t>
                </a:r>
              </a:p>
              <a:p>
                <a:r>
                  <a:rPr lang="en-US" sz="2000" dirty="0">
                    <a:sym typeface="+mn-lt"/>
                  </a:rPr>
                  <a:t>We expect that memory units can remember key information.</a:t>
                </a:r>
              </a:p>
              <a:p>
                <a:endParaRPr lang="en-US" altLang="zh-CN" sz="2000" dirty="0">
                  <a:sym typeface="+mn-lt"/>
                </a:endParaRPr>
              </a:p>
              <a:p>
                <a:endParaRPr lang="zh-CN" altLang="en-US" sz="2000"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227" t="-876"/>
                </a:stretch>
              </a:blipFill>
            </p:spPr>
            <p:txBody>
              <a:bodyPr/>
              <a:lstStyle/>
              <a:p>
                <a:r>
                  <a:rPr lang="en-US">
                    <a:noFill/>
                  </a:rPr>
                  <a:t> </a:t>
                </a:r>
              </a:p>
            </p:txBody>
          </p:sp>
        </mc:Fallback>
      </mc:AlternateContent>
    </p:spTree>
    <p:extLst>
      <p:ext uri="{BB962C8B-B14F-4D97-AF65-F5344CB8AC3E}">
        <p14:creationId xmlns:p14="http://schemas.microsoft.com/office/powerpoint/2010/main" val="933619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Long Short-term Memory Network</a:t>
            </a:r>
          </a:p>
        </p:txBody>
      </p:sp>
      <p:pic>
        <p:nvPicPr>
          <p:cNvPr id="5" name="图片 4" descr="20150829181722_77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956" y="4955316"/>
            <a:ext cx="3561639" cy="661447"/>
          </a:xfrm>
          <a:prstGeom prst="rect">
            <a:avLst/>
          </a:prstGeom>
          <a:ln w="12700">
            <a:solidFill>
              <a:schemeClr val="bg1">
                <a:lumMod val="85000"/>
              </a:schemeClr>
            </a:solidFill>
          </a:ln>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43572" y="1605408"/>
            <a:ext cx="7440761" cy="27957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bwMode="auto">
          <a:xfrm>
            <a:off x="3727209" y="5949280"/>
            <a:ext cx="4057135" cy="316392"/>
          </a:xfrm>
          <a:prstGeom prst="rect">
            <a:avLst/>
          </a:prstGeom>
          <a:noFill/>
          <a:ln w="9525">
            <a:noFill/>
            <a:miter lim="800000"/>
            <a:headEnd/>
            <a:tailEnd/>
          </a:ln>
        </p:spPr>
        <p:txBody>
          <a:bodyPr wrap="square" lIns="99980" tIns="49986" rIns="99980" bIns="49986" rtlCol="0">
            <a:noAutofit/>
          </a:bodyPr>
          <a:lstStyle/>
          <a:p>
            <a:pPr algn="ctr" defTabSz="1001649" eaLnBrk="0" fontAlgn="ctr" hangingPunct="0"/>
            <a:r>
              <a:rPr lang="en-US" sz="1400">
                <a:solidFill>
                  <a:srgbClr val="000000"/>
                </a:solidFill>
                <a:latin typeface="Huawei Sans" panose="020C0503030203020204" pitchFamily="34" charset="0"/>
                <a:ea typeface="+mn-ea"/>
                <a:cs typeface="+mn-ea"/>
                <a:sym typeface="+mn-lt"/>
              </a:rPr>
              <a:t>Colah, 2015, Understanding LSTMs Networks</a:t>
            </a:r>
          </a:p>
        </p:txBody>
      </p:sp>
    </p:spTree>
    <p:extLst>
      <p:ext uri="{BB962C8B-B14F-4D97-AF65-F5344CB8AC3E}">
        <p14:creationId xmlns:p14="http://schemas.microsoft.com/office/powerpoint/2010/main" val="3172593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t>Gated Recurrent Unit (GRU) </a:t>
            </a:r>
            <a:br>
              <a:rPr lang="en-US"/>
            </a:br>
            <a:endParaRPr lang="en-US"/>
          </a:p>
        </p:txBody>
      </p:sp>
      <p:grpSp>
        <p:nvGrpSpPr>
          <p:cNvPr id="6" name="组合 5"/>
          <p:cNvGrpSpPr/>
          <p:nvPr/>
        </p:nvGrpSpPr>
        <p:grpSpPr>
          <a:xfrm>
            <a:off x="891924" y="1696592"/>
            <a:ext cx="11184571" cy="3640952"/>
            <a:chOff x="602557" y="1763518"/>
            <a:chExt cx="11184571" cy="3640952"/>
          </a:xfrm>
        </p:grpSpPr>
        <p:pic>
          <p:nvPicPr>
            <p:cNvPr id="13314" name="Picture 2" descr="GRU"/>
            <p:cNvPicPr>
              <a:picLocks noChangeAspect="1" noChangeArrowheads="1"/>
            </p:cNvPicPr>
            <p:nvPr/>
          </p:nvPicPr>
          <p:blipFill rotWithShape="1">
            <a:blip r:embed="rId3">
              <a:extLst>
                <a:ext uri="{28A0092B-C50C-407E-A947-70E740481C1C}">
                  <a14:useLocalDpi xmlns:a14="http://schemas.microsoft.com/office/drawing/2010/main" val="0"/>
                </a:ext>
              </a:extLst>
            </a:blip>
            <a:srcRect b="2030"/>
            <a:stretch/>
          </p:blipFill>
          <p:spPr bwMode="auto">
            <a:xfrm>
              <a:off x="602557" y="1763518"/>
              <a:ext cx="11143356" cy="3574026"/>
            </a:xfrm>
            <a:prstGeom prst="rect">
              <a:avLst/>
            </a:prstGeom>
            <a:noFill/>
          </p:spPr>
        </p:pic>
        <p:sp>
          <p:nvSpPr>
            <p:cNvPr id="5" name="文本框 4"/>
            <p:cNvSpPr txBox="1"/>
            <p:nvPr/>
          </p:nvSpPr>
          <p:spPr>
            <a:xfrm>
              <a:off x="8395855" y="5035138"/>
              <a:ext cx="3391273" cy="369332"/>
            </a:xfrm>
            <a:prstGeom prst="rect">
              <a:avLst/>
            </a:prstGeom>
            <a:solidFill>
              <a:schemeClr val="bg1"/>
            </a:solidFill>
          </p:spPr>
          <p:txBody>
            <a:bodyPr wrap="square" rtlCol="0">
              <a:noAutofit/>
            </a:bodyPr>
            <a:lstStyle/>
            <a:p>
              <a:pPr fontAlgn="ctr"/>
              <a:endParaRPr lang="zh-CN" altLang="en-US" dirty="0">
                <a:latin typeface="Huawei Sans" panose="020C0503030203020204" pitchFamily="34" charset="0"/>
              </a:endParaRPr>
            </a:p>
          </p:txBody>
        </p:sp>
      </p:grpSp>
    </p:spTree>
    <p:extLst>
      <p:ext uri="{BB962C8B-B14F-4D97-AF65-F5344CB8AC3E}">
        <p14:creationId xmlns:p14="http://schemas.microsoft.com/office/powerpoint/2010/main" val="2587321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Generative Adversarial Network (GAN)</a:t>
            </a:r>
            <a:endParaRPr lang="en-US" dirty="0">
              <a:sym typeface="+mn-lt"/>
            </a:endParaRPr>
          </a:p>
        </p:txBody>
      </p:sp>
      <p:sp>
        <p:nvSpPr>
          <p:cNvPr id="3" name="文本占位符 2"/>
          <p:cNvSpPr>
            <a:spLocks noGrp="1"/>
          </p:cNvSpPr>
          <p:nvPr>
            <p:ph type="body" sz="quarter" idx="10"/>
          </p:nvPr>
        </p:nvSpPr>
        <p:spPr/>
        <p:txBody>
          <a:bodyPr/>
          <a:lstStyle/>
          <a:p>
            <a:r>
              <a:rPr lang="en-US" sz="1600" dirty="0">
                <a:sym typeface="+mn-lt"/>
              </a:rPr>
              <a:t>Generative Adversarial Network is a framework that trains generator G and discriminator D through the adversarial process. Through the adversarial process, the discriminator can tell whether the sample from the generator is fake or real. GAN adopts a mature BP algorithm.</a:t>
            </a:r>
          </a:p>
          <a:p>
            <a:r>
              <a:rPr lang="en-US" sz="1600" dirty="0">
                <a:sym typeface="+mn-lt"/>
              </a:rPr>
              <a:t>(1) Generator G: The input is noise z, which complies with manually selected prior probability distribution, such as even distribution and Gaussian distribution. The generator adopts the network structure of the multilayer perceptron (MLP), uses maximum likelihood estimation (MLE) parameters to represent the derivable mapping G(z), and maps the input space to the sample space.</a:t>
            </a:r>
          </a:p>
          <a:p>
            <a:r>
              <a:rPr lang="en-US" sz="1600" dirty="0">
                <a:sym typeface="+mn-lt"/>
              </a:rPr>
              <a:t>(2) Discriminator D: The input is the real sample x and the fake sample G(z), which are tagged as real and fake respectively. The network of the discriminator can use the MLP carrying parameters. The output is the probability D(G(z)) that determines whether the sample is a real or fake sample.</a:t>
            </a:r>
          </a:p>
          <a:p>
            <a:r>
              <a:rPr lang="en-US" sz="1600" dirty="0">
                <a:sym typeface="+mn-lt"/>
              </a:rPr>
              <a:t>GAN can be applied to scenarios such as image generation, text generation, speech enhancement, image super-resolution.</a:t>
            </a:r>
          </a:p>
          <a:p>
            <a:endParaRPr lang="zh-CN" altLang="en-US" sz="1600" dirty="0">
              <a:sym typeface="+mn-lt"/>
            </a:endParaRPr>
          </a:p>
        </p:txBody>
      </p:sp>
    </p:spTree>
    <p:extLst>
      <p:ext uri="{BB962C8B-B14F-4D97-AF65-F5344CB8AC3E}">
        <p14:creationId xmlns:p14="http://schemas.microsoft.com/office/powerpoint/2010/main" val="376539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sym typeface="+mn-lt"/>
              </a:rPr>
              <a:t>Artificial Neural Network (ANN</a:t>
            </a:r>
            <a:r>
              <a:rPr lang="en-US" dirty="0">
                <a:sym typeface="+mn-lt"/>
              </a:rPr>
              <a:t>)</a:t>
            </a:r>
          </a:p>
        </p:txBody>
      </p:sp>
      <p:sp>
        <p:nvSpPr>
          <p:cNvPr id="4" name="文本占位符 3"/>
          <p:cNvSpPr>
            <a:spLocks noGrp="1"/>
          </p:cNvSpPr>
          <p:nvPr>
            <p:ph type="body" sz="quarter" idx="10"/>
          </p:nvPr>
        </p:nvSpPr>
        <p:spPr/>
        <p:txBody>
          <a:bodyPr/>
          <a:lstStyle/>
          <a:p>
            <a:r>
              <a:rPr lang="en-US" sz="1800" dirty="0">
                <a:sym typeface="+mn-lt"/>
              </a:rPr>
              <a:t>Currently, the definition of the neural network has not been determined yet. Hecht Nielsen, a neural network researcher in the U.S., defines a neural network as a computer system composed of simple and highly interconnected processing elements, which process information by dynamic response to external inputs.</a:t>
            </a:r>
          </a:p>
          <a:p>
            <a:r>
              <a:rPr lang="en-US" sz="1800" dirty="0">
                <a:sym typeface="+mn-lt"/>
              </a:rPr>
              <a:t>A neural network can be simply expressed as an information processing system designed to imitate the human brain structure and functions based on its source, features, and explanations.</a:t>
            </a:r>
          </a:p>
          <a:p>
            <a:r>
              <a:rPr lang="en-US" sz="1800" dirty="0">
                <a:sym typeface="+mn-lt"/>
              </a:rPr>
              <a:t>Artificial neural network (neural network): Formed by artificial neurons connected to each other, the neural network extracts and simplifies the human brain's microstructure and functions. It is an important approach to simulate human intelligence and reflect several basic features of human brain functions, such as concurrent information processing, learning, association, model classification, and memory. </a:t>
            </a:r>
          </a:p>
          <a:p>
            <a:endParaRPr lang="zh-CN" altLang="en-US" sz="1800" dirty="0">
              <a:sym typeface="+mn-lt"/>
            </a:endParaRPr>
          </a:p>
          <a:p>
            <a:endParaRPr lang="en-US" sz="1800" dirty="0">
              <a:sym typeface="+mn-lt"/>
            </a:endParaRPr>
          </a:p>
        </p:txBody>
      </p:sp>
    </p:spTree>
    <p:extLst>
      <p:ext uri="{BB962C8B-B14F-4D97-AF65-F5344CB8AC3E}">
        <p14:creationId xmlns:p14="http://schemas.microsoft.com/office/powerpoint/2010/main" val="3327826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GAN Architecture</a:t>
            </a:r>
          </a:p>
        </p:txBody>
      </p:sp>
      <p:sp>
        <p:nvSpPr>
          <p:cNvPr id="4" name="文本占位符 3"/>
          <p:cNvSpPr>
            <a:spLocks noGrp="1"/>
          </p:cNvSpPr>
          <p:nvPr>
            <p:ph type="body" sz="quarter" idx="10"/>
          </p:nvPr>
        </p:nvSpPr>
        <p:spPr/>
        <p:txBody>
          <a:bodyPr/>
          <a:lstStyle/>
          <a:p>
            <a:r>
              <a:rPr lang="en-US">
                <a:sym typeface="+mn-lt"/>
              </a:rPr>
              <a:t>Generator/Discriminator</a:t>
            </a:r>
          </a:p>
        </p:txBody>
      </p:sp>
      <p:sp>
        <p:nvSpPr>
          <p:cNvPr id="8" name="矩形 7"/>
          <p:cNvSpPr/>
          <p:nvPr/>
        </p:nvSpPr>
        <p:spPr bwMode="auto">
          <a:xfrm>
            <a:off x="9060462" y="4209153"/>
            <a:ext cx="455918" cy="455918"/>
          </a:xfrm>
          <a:prstGeom prst="rect">
            <a:avLst/>
          </a:prstGeom>
          <a:noFill/>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922" y="2261750"/>
            <a:ext cx="7632848" cy="3666835"/>
          </a:xfrm>
          <a:prstGeom prst="rect">
            <a:avLst/>
          </a:prstGeom>
        </p:spPr>
      </p:pic>
      <p:sp>
        <p:nvSpPr>
          <p:cNvPr id="13" name="矩形 12"/>
          <p:cNvSpPr/>
          <p:nvPr/>
        </p:nvSpPr>
        <p:spPr bwMode="auto">
          <a:xfrm>
            <a:off x="9238591" y="3953183"/>
            <a:ext cx="455918" cy="455918"/>
          </a:xfrm>
          <a:prstGeom prst="rect">
            <a:avLst/>
          </a:prstGeom>
          <a:noFill/>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cs typeface="+mn-ea"/>
              <a:sym typeface="+mn-lt"/>
            </a:endParaRPr>
          </a:p>
        </p:txBody>
      </p:sp>
      <p:cxnSp>
        <p:nvCxnSpPr>
          <p:cNvPr id="14" name="直接箭头连接符 13"/>
          <p:cNvCxnSpPr/>
          <p:nvPr/>
        </p:nvCxnSpPr>
        <p:spPr>
          <a:xfrm>
            <a:off x="8217728" y="4215527"/>
            <a:ext cx="950026"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6585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Generative Model and Discriminative Model</a:t>
            </a:r>
          </a:p>
        </p:txBody>
      </p:sp>
      <p:sp>
        <p:nvSpPr>
          <p:cNvPr id="3" name="文本占位符 2"/>
          <p:cNvSpPr>
            <a:spLocks noGrp="1"/>
          </p:cNvSpPr>
          <p:nvPr>
            <p:ph type="body" sz="quarter" idx="4294967295"/>
          </p:nvPr>
        </p:nvSpPr>
        <p:spPr>
          <a:xfrm>
            <a:off x="885825" y="1243013"/>
            <a:ext cx="11306175" cy="4679950"/>
          </a:xfrm>
        </p:spPr>
        <p:txBody>
          <a:bodyPr wrap="square">
            <a:noAutofit/>
          </a:bodyPr>
          <a:lstStyle/>
          <a:p>
            <a:pPr>
              <a:lnSpc>
                <a:spcPct val="120000"/>
              </a:lnSpc>
            </a:pPr>
            <a:r>
              <a:rPr lang="en-US" dirty="0">
                <a:latin typeface="Huawei Sans" panose="020C0503030203020204" pitchFamily="34" charset="0"/>
                <a:ea typeface="+mn-ea"/>
                <a:cs typeface="+mn-ea"/>
                <a:sym typeface="+mn-lt"/>
              </a:rPr>
              <a:t>Generative network</a:t>
            </a:r>
          </a:p>
          <a:p>
            <a:pPr marL="654050" lvl="1" indent="-333375">
              <a:lnSpc>
                <a:spcPct val="120000"/>
              </a:lnSpc>
            </a:pPr>
            <a:r>
              <a:rPr lang="en-US" dirty="0">
                <a:latin typeface="Huawei Sans" panose="020C0503030203020204" pitchFamily="34" charset="0"/>
              </a:rPr>
              <a:t>Generates sample data</a:t>
            </a:r>
          </a:p>
          <a:p>
            <a:pPr marL="1003300" lvl="2" indent="-317500">
              <a:lnSpc>
                <a:spcPct val="120000"/>
              </a:lnSpc>
            </a:pPr>
            <a:r>
              <a:rPr lang="en-US" dirty="0">
                <a:latin typeface="Huawei Sans" panose="020C0503030203020204" pitchFamily="34" charset="0"/>
                <a:cs typeface="+mn-ea"/>
                <a:sym typeface="+mn-lt"/>
              </a:rPr>
              <a:t>Input: Gaussian white noise vector z</a:t>
            </a:r>
          </a:p>
          <a:p>
            <a:pPr marL="1003300" lvl="2" indent="-317500">
              <a:lnSpc>
                <a:spcPct val="120000"/>
              </a:lnSpc>
            </a:pPr>
            <a:r>
              <a:rPr lang="en-US" dirty="0">
                <a:latin typeface="Huawei Sans" panose="020C0503030203020204" pitchFamily="34" charset="0"/>
                <a:cs typeface="+mn-ea"/>
                <a:sym typeface="+mn-lt"/>
              </a:rPr>
              <a:t>Output: sample data vector x</a:t>
            </a:r>
          </a:p>
        </p:txBody>
      </p:sp>
      <p:graphicFrame>
        <p:nvGraphicFramePr>
          <p:cNvPr id="8" name="对象 7"/>
          <p:cNvGraphicFramePr>
            <a:graphicFrameLocks noChangeAspect="1"/>
          </p:cNvGraphicFramePr>
          <p:nvPr/>
        </p:nvGraphicFramePr>
        <p:xfrm>
          <a:off x="2063662" y="3802414"/>
          <a:ext cx="1859781" cy="531366"/>
        </p:xfrm>
        <a:graphic>
          <a:graphicData uri="http://schemas.openxmlformats.org/presentationml/2006/ole">
            <mc:AlternateContent xmlns:mc="http://schemas.openxmlformats.org/markup-compatibility/2006">
              <mc:Choice xmlns:v="urn:schemas-microsoft-com:vml" Requires="v">
                <p:oleObj name="Equation" r:id="rId3" imgW="799920" imgH="228600" progId="Equation.DSMT4">
                  <p:embed/>
                </p:oleObj>
              </mc:Choice>
              <mc:Fallback>
                <p:oleObj name="Equation" r:id="rId3" imgW="799920" imgH="228600" progId="Equation.DSMT4">
                  <p:embed/>
                  <p:pic>
                    <p:nvPicPr>
                      <p:cNvPr id="0" name=""/>
                      <p:cNvPicPr/>
                      <p:nvPr/>
                    </p:nvPicPr>
                    <p:blipFill>
                      <a:blip r:embed="rId4"/>
                      <a:stretch>
                        <a:fillRect/>
                      </a:stretch>
                    </p:blipFill>
                    <p:spPr>
                      <a:xfrm>
                        <a:off x="2063662" y="3802414"/>
                        <a:ext cx="1859781" cy="531366"/>
                      </a:xfrm>
                      <a:prstGeom prst="rect">
                        <a:avLst/>
                      </a:prstGeom>
                    </p:spPr>
                  </p:pic>
                </p:oleObj>
              </mc:Fallback>
            </mc:AlternateContent>
          </a:graphicData>
        </a:graphic>
      </p:graphicFrame>
      <p:grpSp>
        <p:nvGrpSpPr>
          <p:cNvPr id="29" name="组合 28"/>
          <p:cNvGrpSpPr/>
          <p:nvPr/>
        </p:nvGrpSpPr>
        <p:grpSpPr>
          <a:xfrm>
            <a:off x="2050166" y="4621563"/>
            <a:ext cx="1852397" cy="923150"/>
            <a:chOff x="1906040" y="4392165"/>
            <a:chExt cx="1852397" cy="923150"/>
          </a:xfrm>
        </p:grpSpPr>
        <p:sp>
          <p:nvSpPr>
            <p:cNvPr id="5" name="椭圆 4"/>
            <p:cNvSpPr/>
            <p:nvPr/>
          </p:nvSpPr>
          <p:spPr bwMode="auto">
            <a:xfrm>
              <a:off x="1906040" y="4702553"/>
              <a:ext cx="612768" cy="61276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6" name="椭圆 5"/>
            <p:cNvSpPr/>
            <p:nvPr/>
          </p:nvSpPr>
          <p:spPr bwMode="auto">
            <a:xfrm>
              <a:off x="3145669" y="4702552"/>
              <a:ext cx="612768" cy="61276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7" name="右箭头 6"/>
            <p:cNvSpPr/>
            <p:nvPr/>
          </p:nvSpPr>
          <p:spPr bwMode="auto">
            <a:xfrm>
              <a:off x="2590816" y="4855743"/>
              <a:ext cx="504056" cy="306381"/>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9" name="文本框 8"/>
            <p:cNvSpPr txBox="1"/>
            <p:nvPr/>
          </p:nvSpPr>
          <p:spPr bwMode="auto">
            <a:xfrm>
              <a:off x="2063552" y="4704133"/>
              <a:ext cx="25202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400" i="1">
                  <a:latin typeface="Huawei Sans" panose="020C0503030203020204" pitchFamily="34" charset="0"/>
                  <a:ea typeface="+mn-ea"/>
                  <a:cs typeface="+mn-ea"/>
                  <a:sym typeface="+mn-lt"/>
                </a:rPr>
                <a:t>z</a:t>
              </a:r>
            </a:p>
          </p:txBody>
        </p:sp>
        <p:sp>
          <p:nvSpPr>
            <p:cNvPr id="11" name="文本框 10"/>
            <p:cNvSpPr txBox="1"/>
            <p:nvPr/>
          </p:nvSpPr>
          <p:spPr bwMode="auto">
            <a:xfrm>
              <a:off x="3297563" y="4713554"/>
              <a:ext cx="252028" cy="45799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400" i="1" dirty="0">
                  <a:latin typeface="Huawei Sans" panose="020C0503030203020204" pitchFamily="34" charset="0"/>
                  <a:ea typeface="+mn-ea"/>
                  <a:cs typeface="+mn-ea"/>
                  <a:sym typeface="+mn-lt"/>
                </a:rPr>
                <a:t>x</a:t>
              </a:r>
            </a:p>
          </p:txBody>
        </p:sp>
        <p:sp>
          <p:nvSpPr>
            <p:cNvPr id="12" name="文本框 11"/>
            <p:cNvSpPr txBox="1"/>
            <p:nvPr/>
          </p:nvSpPr>
          <p:spPr bwMode="auto">
            <a:xfrm>
              <a:off x="2616063" y="4392165"/>
              <a:ext cx="432350" cy="45894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400" i="1">
                  <a:latin typeface="Huawei Sans" panose="020C0503030203020204" pitchFamily="34" charset="0"/>
                  <a:ea typeface="+mn-ea"/>
                  <a:cs typeface="+mn-ea"/>
                  <a:sym typeface="+mn-lt"/>
                </a:rPr>
                <a:t>G</a:t>
              </a:r>
            </a:p>
          </p:txBody>
        </p:sp>
      </p:grpSp>
      <mc:AlternateContent xmlns:mc="http://schemas.openxmlformats.org/markup-compatibility/2006" xmlns:a14="http://schemas.microsoft.com/office/drawing/2010/main">
        <mc:Choice Requires="a14">
          <p:sp>
            <p:nvSpPr>
              <p:cNvPr id="13" name="文本占位符 2"/>
              <p:cNvSpPr txBox="1">
                <a:spLocks/>
              </p:cNvSpPr>
              <p:nvPr/>
            </p:nvSpPr>
            <p:spPr bwMode="auto">
              <a:xfrm>
                <a:off x="6240016" y="1233016"/>
                <a:ext cx="5509072" cy="2483322"/>
              </a:xfrm>
              <a:prstGeom prst="rect">
                <a:avLst/>
              </a:prstGeom>
              <a:noFill/>
              <a:ln w="9525">
                <a:noFill/>
                <a:miter lim="800000"/>
                <a:headEnd/>
                <a:tailEnd/>
              </a:ln>
            </p:spPr>
            <p:txBody>
              <a:bodyPr vert="horz" wrap="square" lIns="80141" tIns="40071" rIns="80141" bIns="40071" numCol="1" anchor="t" anchorCtr="0" compatLnSpc="1">
                <a:prstTxWarp prst="textNoShape">
                  <a:avLst/>
                </a:prstTxWarp>
                <a:noAutofit/>
              </a:bodyPr>
              <a:lstStyle>
                <a:lvl1pPr marL="301625" indent="-301625" algn="just"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ea"/>
                    <a:ea typeface="+mn-ea"/>
                    <a:cs typeface="Arial" panose="020B0604020202020204" pitchFamily="34" charset="0"/>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2279" indent="-302279" defTabSz="914034" fontAlgn="ctr">
                  <a:lnSpc>
                    <a:spcPct val="120000"/>
                  </a:lnSpc>
                  <a:spcBef>
                    <a:spcPts val="792"/>
                  </a:spcBef>
                  <a:buClrTx/>
                  <a:buSzPct val="50000"/>
                </a:pPr>
                <a:r>
                  <a:rPr lang="en-US" sz="2199" dirty="0">
                    <a:latin typeface="Huawei Sans" panose="020C0503030203020204" pitchFamily="34" charset="0"/>
                    <a:cs typeface="+mn-ea"/>
                    <a:sym typeface="+mn-lt"/>
                  </a:rPr>
                  <a:t>Discriminator network</a:t>
                </a:r>
              </a:p>
              <a:p>
                <a:pPr lvl="1" indent="-333375" fontAlgn="ctr">
                  <a:lnSpc>
                    <a:spcPct val="120000"/>
                  </a:lnSpc>
                </a:pPr>
                <a:r>
                  <a:rPr lang="en-US" dirty="0">
                    <a:latin typeface="Huawei Sans" panose="020C0503030203020204" pitchFamily="34" charset="0"/>
                  </a:rPr>
                  <a:t>Determines whether sample data is real</a:t>
                </a:r>
              </a:p>
              <a:p>
                <a:pPr lvl="2" indent="-317500" fontAlgn="ctr">
                  <a:lnSpc>
                    <a:spcPct val="120000"/>
                  </a:lnSpc>
                </a:pPr>
                <a:r>
                  <a:rPr lang="en-US" dirty="0">
                    <a:latin typeface="Huawei Sans" panose="020C0503030203020204" pitchFamily="34" charset="0"/>
                  </a:rPr>
                  <a:t>Input: real sample data </a:t>
                </a:r>
                <a14:m>
                  <m:oMath xmlns:m="http://schemas.openxmlformats.org/officeDocument/2006/math">
                    <m:sSub>
                      <m:sSubPr>
                        <m:ctrlPr>
                          <a:rPr lang="en-US" altLang="zh-CN" sz="1800" i="1" kern="0" smtClean="0">
                            <a:latin typeface="Cambria Math" panose="02040503050406030204" pitchFamily="18" charset="0"/>
                            <a:cs typeface="+mn-ea"/>
                            <a:sym typeface="+mn-lt"/>
                          </a:rPr>
                        </m:ctrlPr>
                      </m:sSubPr>
                      <m:e>
                        <m:r>
                          <a:rPr lang="en-US" altLang="zh-CN" sz="1800" b="0" i="1" kern="0" smtClean="0">
                            <a:latin typeface="Cambria Math" panose="02040503050406030204" pitchFamily="18" charset="0"/>
                            <a:cs typeface="+mn-ea"/>
                            <a:sym typeface="+mn-lt"/>
                          </a:rPr>
                          <m:t>𝑥</m:t>
                        </m:r>
                      </m:e>
                      <m:sub>
                        <m:r>
                          <a:rPr lang="en-US" altLang="zh-CN" sz="1800" b="0" i="1" kern="0" smtClean="0">
                            <a:latin typeface="Cambria Math" panose="02040503050406030204" pitchFamily="18" charset="0"/>
                            <a:cs typeface="+mn-ea"/>
                            <a:sym typeface="+mn-lt"/>
                          </a:rPr>
                          <m:t>𝑟𝑒𝑎𝑙</m:t>
                        </m:r>
                      </m:sub>
                    </m:sSub>
                  </m:oMath>
                </a14:m>
                <a:r>
                  <a:rPr lang="en-US" dirty="0">
                    <a:latin typeface="Huawei Sans" panose="020C0503030203020204" pitchFamily="34" charset="0"/>
                  </a:rPr>
                  <a:t> </a:t>
                </a:r>
                <a:r>
                  <a:rPr lang="en-US" altLang="zh-CN" dirty="0">
                    <a:latin typeface="Huawei Sans" panose="020C0503030203020204" pitchFamily="34" charset="0"/>
                  </a:rPr>
                  <a:t>and</a:t>
                </a:r>
                <a:r>
                  <a:rPr lang="en-US" dirty="0">
                    <a:latin typeface="Huawei Sans" panose="020C0503030203020204" pitchFamily="34" charset="0"/>
                  </a:rPr>
                  <a:t> generated sample data </a:t>
                </a:r>
                <a14:m>
                  <m:oMath xmlns:m="http://schemas.openxmlformats.org/officeDocument/2006/math">
                    <m:r>
                      <a:rPr lang="en-US" altLang="zh-CN" sz="1800" i="1" kern="0">
                        <a:latin typeface="Cambria Math" panose="02040503050406030204" pitchFamily="18" charset="0"/>
                        <a:cs typeface="+mn-ea"/>
                        <a:sym typeface="+mn-lt"/>
                      </a:rPr>
                      <m:t>𝑥</m:t>
                    </m:r>
                    <m:r>
                      <a:rPr lang="en-US" altLang="zh-CN" sz="1800" i="1" kern="0">
                        <a:latin typeface="Cambria Math" panose="02040503050406030204" pitchFamily="18" charset="0"/>
                        <a:cs typeface="+mn-ea"/>
                        <a:sym typeface="+mn-lt"/>
                      </a:rPr>
                      <m:t>=</m:t>
                    </m:r>
                    <m:r>
                      <a:rPr lang="en-US" altLang="zh-CN" sz="1800" b="0" i="1" kern="0" smtClean="0">
                        <a:latin typeface="Cambria Math" panose="02040503050406030204" pitchFamily="18" charset="0"/>
                        <a:cs typeface="+mn-ea"/>
                        <a:sym typeface="+mn-lt"/>
                      </a:rPr>
                      <m:t>𝐺</m:t>
                    </m:r>
                    <m:d>
                      <m:dPr>
                        <m:ctrlPr>
                          <a:rPr lang="en-US" altLang="zh-CN" sz="1800" b="0" i="1" kern="0" smtClean="0">
                            <a:latin typeface="Cambria Math" panose="02040503050406030204" pitchFamily="18" charset="0"/>
                            <a:cs typeface="+mn-ea"/>
                            <a:sym typeface="+mn-lt"/>
                          </a:rPr>
                        </m:ctrlPr>
                      </m:dPr>
                      <m:e>
                        <m:r>
                          <a:rPr lang="en-US" altLang="zh-CN" sz="1800" b="0" i="1" kern="0" smtClean="0">
                            <a:latin typeface="Cambria Math" panose="02040503050406030204" pitchFamily="18" charset="0"/>
                            <a:cs typeface="+mn-ea"/>
                            <a:sym typeface="+mn-lt"/>
                          </a:rPr>
                          <m:t>𝑧</m:t>
                        </m:r>
                      </m:e>
                    </m:d>
                  </m:oMath>
                </a14:m>
                <a:endParaRPr lang="en-US" dirty="0">
                  <a:latin typeface="Huawei Sans" panose="020C0503030203020204" pitchFamily="34" charset="0"/>
                </a:endParaRPr>
              </a:p>
              <a:p>
                <a:pPr lvl="2" indent="-317500" fontAlgn="ctr">
                  <a:lnSpc>
                    <a:spcPct val="120000"/>
                  </a:lnSpc>
                </a:pPr>
                <a:r>
                  <a:rPr lang="en-US" sz="1800" dirty="0">
                    <a:latin typeface="Huawei Sans" panose="020C0503030203020204" pitchFamily="34" charset="0"/>
                    <a:cs typeface="+mn-ea"/>
                    <a:sym typeface="+mn-lt"/>
                  </a:rPr>
                  <a:t>Output: probability that determines whether the sample is real</a:t>
                </a:r>
              </a:p>
            </p:txBody>
          </p:sp>
        </mc:Choice>
        <mc:Fallback xmlns="">
          <p:sp>
            <p:nvSpPr>
              <p:cNvPr id="13" name="文本占位符 2"/>
              <p:cNvSpPr txBox="1">
                <a:spLocks noRot="1" noChangeAspect="1" noMove="1" noResize="1" noEditPoints="1" noAdjustHandles="1" noChangeArrowheads="1" noChangeShapeType="1" noTextEdit="1"/>
              </p:cNvSpPr>
              <p:nvPr/>
            </p:nvSpPr>
            <p:spPr bwMode="auto">
              <a:xfrm>
                <a:off x="6240016" y="1233016"/>
                <a:ext cx="5509072" cy="2483322"/>
              </a:xfrm>
              <a:prstGeom prst="rect">
                <a:avLst/>
              </a:prstGeom>
              <a:blipFill rotWithShape="0">
                <a:blip r:embed="rId6"/>
                <a:stretch>
                  <a:fillRect l="-111"/>
                </a:stretch>
              </a:blipFill>
              <a:ln w="9525">
                <a:noFill/>
                <a:miter lim="800000"/>
                <a:headEnd/>
                <a:tailEnd/>
              </a:ln>
            </p:spPr>
            <p:txBody>
              <a:bodyPr/>
              <a:lstStyle/>
              <a:p>
                <a:r>
                  <a:rPr lang="en-US">
                    <a:noFill/>
                  </a:rPr>
                  <a:t> </a:t>
                </a:r>
              </a:p>
            </p:txBody>
          </p:sp>
        </mc:Fallback>
      </mc:AlternateContent>
      <p:graphicFrame>
        <p:nvGraphicFramePr>
          <p:cNvPr id="14" name="对象 13"/>
          <p:cNvGraphicFramePr>
            <a:graphicFrameLocks noChangeAspect="1"/>
          </p:cNvGraphicFramePr>
          <p:nvPr/>
        </p:nvGraphicFramePr>
        <p:xfrm>
          <a:off x="7960295" y="3772378"/>
          <a:ext cx="1917700" cy="531812"/>
        </p:xfrm>
        <a:graphic>
          <a:graphicData uri="http://schemas.openxmlformats.org/presentationml/2006/ole">
            <mc:AlternateContent xmlns:mc="http://schemas.openxmlformats.org/markup-compatibility/2006">
              <mc:Choice xmlns:v="urn:schemas-microsoft-com:vml" Requires="v">
                <p:oleObj name="Equation" r:id="rId7" imgW="825480" imgH="228600" progId="Equation.DSMT4">
                  <p:embed/>
                </p:oleObj>
              </mc:Choice>
              <mc:Fallback>
                <p:oleObj name="Equation" r:id="rId7" imgW="825480" imgH="228600" progId="Equation.DSMT4">
                  <p:embed/>
                  <p:pic>
                    <p:nvPicPr>
                      <p:cNvPr id="0" name=""/>
                      <p:cNvPicPr/>
                      <p:nvPr/>
                    </p:nvPicPr>
                    <p:blipFill>
                      <a:blip r:embed="rId8"/>
                      <a:stretch>
                        <a:fillRect/>
                      </a:stretch>
                    </p:blipFill>
                    <p:spPr>
                      <a:xfrm>
                        <a:off x="7960295" y="3772378"/>
                        <a:ext cx="1917700" cy="531812"/>
                      </a:xfrm>
                      <a:prstGeom prst="rect">
                        <a:avLst/>
                      </a:prstGeom>
                    </p:spPr>
                  </p:pic>
                </p:oleObj>
              </mc:Fallback>
            </mc:AlternateContent>
          </a:graphicData>
        </a:graphic>
      </p:graphicFrame>
      <p:grpSp>
        <p:nvGrpSpPr>
          <p:cNvPr id="30" name="组合 29"/>
          <p:cNvGrpSpPr/>
          <p:nvPr/>
        </p:nvGrpSpPr>
        <p:grpSpPr>
          <a:xfrm>
            <a:off x="7651135" y="4333780"/>
            <a:ext cx="2079782" cy="1584176"/>
            <a:chOff x="7520667" y="4509120"/>
            <a:chExt cx="2079782" cy="1584176"/>
          </a:xfrm>
        </p:grpSpPr>
        <p:sp>
          <p:nvSpPr>
            <p:cNvPr id="20" name="椭圆 19"/>
            <p:cNvSpPr/>
            <p:nvPr/>
          </p:nvSpPr>
          <p:spPr bwMode="auto">
            <a:xfrm>
              <a:off x="7520667" y="4509120"/>
              <a:ext cx="612768" cy="61276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1" name="椭圆 20"/>
            <p:cNvSpPr/>
            <p:nvPr/>
          </p:nvSpPr>
          <p:spPr bwMode="auto">
            <a:xfrm>
              <a:off x="8760296" y="4990584"/>
              <a:ext cx="756084" cy="74267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2" name="右箭头 21"/>
            <p:cNvSpPr/>
            <p:nvPr/>
          </p:nvSpPr>
          <p:spPr bwMode="auto">
            <a:xfrm rot="1575466">
              <a:off x="8194838" y="4828507"/>
              <a:ext cx="504056" cy="306381"/>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mc:AlternateContent xmlns:mc="http://schemas.openxmlformats.org/markup-compatibility/2006" xmlns:a14="http://schemas.microsoft.com/office/drawing/2010/main">
          <mc:Choice Requires="a14">
            <p:sp>
              <p:nvSpPr>
                <p:cNvPr id="23" name="文本框 22"/>
                <p:cNvSpPr txBox="1"/>
                <p:nvPr/>
              </p:nvSpPr>
              <p:spPr bwMode="auto">
                <a:xfrm>
                  <a:off x="7520667" y="4567206"/>
                  <a:ext cx="252028"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mn-ea"/>
                                <a:sym typeface="+mn-lt"/>
                              </a:rPr>
                            </m:ctrlPr>
                          </m:sSubPr>
                          <m:e>
                            <m:r>
                              <a:rPr lang="en-US" altLang="zh-CN" sz="2000" b="0" i="1" smtClean="0">
                                <a:latin typeface="Cambria Math" panose="02040503050406030204" pitchFamily="18" charset="0"/>
                                <a:cs typeface="+mn-ea"/>
                                <a:sym typeface="+mn-lt"/>
                              </a:rPr>
                              <m:t>𝑥</m:t>
                            </m:r>
                          </m:e>
                          <m:sub>
                            <m:r>
                              <a:rPr lang="en-US" altLang="zh-CN" sz="2000" b="0" i="1" smtClean="0">
                                <a:latin typeface="Cambria Math" panose="02040503050406030204" pitchFamily="18" charset="0"/>
                                <a:cs typeface="+mn-ea"/>
                                <a:sym typeface="+mn-lt"/>
                              </a:rPr>
                              <m:t>𝑟𝑒𝑎𝑙</m:t>
                            </m:r>
                          </m:sub>
                        </m:sSub>
                      </m:oMath>
                    </m:oMathPara>
                  </a14:m>
                  <a:endParaRPr/>
                </a:p>
              </p:txBody>
            </p:sp>
          </mc:Choice>
          <mc:Fallback xmlns="">
            <p:sp>
              <p:nvSpPr>
                <p:cNvPr id="23" name="文本框 22"/>
                <p:cNvSpPr txBox="1">
                  <a:spLocks noRot="1" noChangeAspect="1" noMove="1" noResize="1" noEditPoints="1" noAdjustHandles="1" noChangeArrowheads="1" noChangeShapeType="1" noTextEdit="1"/>
                </p:cNvSpPr>
                <p:nvPr/>
              </p:nvSpPr>
              <p:spPr bwMode="auto">
                <a:xfrm>
                  <a:off x="7520667" y="4567206"/>
                  <a:ext cx="252028" cy="396436"/>
                </a:xfrm>
                <a:prstGeom prst="rect">
                  <a:avLst/>
                </a:prstGeom>
                <a:blipFill rotWithShape="0">
                  <a:blip r:embed="rId9"/>
                  <a:stretch>
                    <a:fillRect r="-170732" b="-4615"/>
                  </a:stretch>
                </a:blipFill>
                <a:ln w="9525" algn="ctr">
                  <a:noFill/>
                  <a:miter lim="800000"/>
                  <a:headEnd/>
                  <a:tailEnd/>
                </a:ln>
              </p:spPr>
              <p:txBody>
                <a:bodyPr/>
                <a:lstStyle/>
                <a:p>
                  <a:r>
                    <a:rPr lang="en-US">
                      <a:noFill/>
                    </a:rPr>
                    <a:t> </a:t>
                  </a:r>
                </a:p>
              </p:txBody>
            </p:sp>
          </mc:Fallback>
        </mc:AlternateContent>
        <p:sp>
          <p:nvSpPr>
            <p:cNvPr id="24" name="文本框 23"/>
            <p:cNvSpPr txBox="1"/>
            <p:nvPr/>
          </p:nvSpPr>
          <p:spPr bwMode="auto">
            <a:xfrm>
              <a:off x="8996259" y="5124296"/>
              <a:ext cx="604190"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i="1">
                  <a:latin typeface="Huawei Sans" panose="020C0503030203020204" pitchFamily="34" charset="0"/>
                  <a:ea typeface="+mn-ea"/>
                  <a:cs typeface="+mn-ea"/>
                  <a:sym typeface="+mn-lt"/>
                </a:rPr>
                <a:t>y</a:t>
              </a:r>
            </a:p>
          </p:txBody>
        </p:sp>
        <p:sp>
          <p:nvSpPr>
            <p:cNvPr id="25" name="文本框 24"/>
            <p:cNvSpPr txBox="1"/>
            <p:nvPr/>
          </p:nvSpPr>
          <p:spPr bwMode="auto">
            <a:xfrm>
              <a:off x="8197244" y="5067072"/>
              <a:ext cx="432350" cy="45894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2400" i="1">
                  <a:latin typeface="Huawei Sans" panose="020C0503030203020204" pitchFamily="34" charset="0"/>
                  <a:ea typeface="+mn-ea"/>
                  <a:cs typeface="+mn-ea"/>
                  <a:sym typeface="+mn-lt"/>
                </a:rPr>
                <a:t>D</a:t>
              </a:r>
            </a:p>
          </p:txBody>
        </p:sp>
        <p:sp>
          <p:nvSpPr>
            <p:cNvPr id="26" name="椭圆 25"/>
            <p:cNvSpPr/>
            <p:nvPr/>
          </p:nvSpPr>
          <p:spPr bwMode="auto">
            <a:xfrm>
              <a:off x="7520667" y="5480534"/>
              <a:ext cx="612768" cy="61276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7" name="文本框 26"/>
            <p:cNvSpPr txBox="1"/>
            <p:nvPr/>
          </p:nvSpPr>
          <p:spPr bwMode="auto">
            <a:xfrm>
              <a:off x="7671554" y="5571979"/>
              <a:ext cx="722077"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i="1">
                  <a:latin typeface="Huawei Sans" panose="020C0503030203020204" pitchFamily="34" charset="0"/>
                  <a:ea typeface="+mn-ea"/>
                  <a:cs typeface="+mn-ea"/>
                  <a:sym typeface="+mn-lt"/>
                </a:rPr>
                <a:t>x</a:t>
              </a:r>
            </a:p>
          </p:txBody>
        </p:sp>
        <p:sp>
          <p:nvSpPr>
            <p:cNvPr id="28" name="右箭头 27"/>
            <p:cNvSpPr/>
            <p:nvPr/>
          </p:nvSpPr>
          <p:spPr bwMode="auto">
            <a:xfrm rot="20371787">
              <a:off x="8211113" y="5479510"/>
              <a:ext cx="535218" cy="338805"/>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grpSp>
    </p:spTree>
    <p:extLst>
      <p:ext uri="{BB962C8B-B14F-4D97-AF65-F5344CB8AC3E}">
        <p14:creationId xmlns:p14="http://schemas.microsoft.com/office/powerpoint/2010/main" val="2932886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Training Rules of GAN</a:t>
            </a:r>
          </a:p>
        </p:txBody>
      </p:sp>
      <p:sp>
        <p:nvSpPr>
          <p:cNvPr id="5" name="文本占位符 4"/>
          <p:cNvSpPr>
            <a:spLocks noGrp="1"/>
          </p:cNvSpPr>
          <p:nvPr>
            <p:ph type="body" sz="quarter" idx="10"/>
          </p:nvPr>
        </p:nvSpPr>
        <p:spPr/>
        <p:txBody>
          <a:bodyPr/>
          <a:lstStyle/>
          <a:p>
            <a:r>
              <a:rPr lang="en-US" dirty="0">
                <a:sym typeface="+mn-lt"/>
              </a:rPr>
              <a:t>Optimization objective:</a:t>
            </a:r>
          </a:p>
          <a:p>
            <a:pPr lvl="1"/>
            <a:r>
              <a:rPr lang="en-US" dirty="0"/>
              <a:t>Value function</a:t>
            </a:r>
          </a:p>
          <a:p>
            <a:endParaRPr lang="en-US" altLang="zh-CN" dirty="0">
              <a:sym typeface="+mn-lt"/>
            </a:endParaRPr>
          </a:p>
          <a:p>
            <a:endParaRPr lang="zh-CN" altLang="en-US" dirty="0">
              <a:sym typeface="+mn-lt"/>
            </a:endParaRPr>
          </a:p>
          <a:p>
            <a:pPr lvl="1"/>
            <a:r>
              <a:rPr lang="en-US" dirty="0">
                <a:sym typeface="+mn-lt"/>
              </a:rPr>
              <a:t>In the early training stage, when the outcome of G is very poor, D determines that the generated sample is fake with high confidence, because the sample is obviously different from training data. In this case, log(1-D(G(z))) is saturated (where the gradient is 0, and iteration cannot be performed). Therefore, we choose to train G only by minimizing [-log(D(G(z))].</a:t>
            </a:r>
          </a:p>
        </p:txBody>
      </p:sp>
      <p:graphicFrame>
        <p:nvGraphicFramePr>
          <p:cNvPr id="4" name="对象 3"/>
          <p:cNvGraphicFramePr>
            <a:graphicFrameLocks noChangeAspect="1"/>
          </p:cNvGraphicFramePr>
          <p:nvPr/>
        </p:nvGraphicFramePr>
        <p:xfrm>
          <a:off x="1393825" y="2353380"/>
          <a:ext cx="9404350" cy="677862"/>
        </p:xfrm>
        <a:graphic>
          <a:graphicData uri="http://schemas.openxmlformats.org/presentationml/2006/ole">
            <mc:AlternateContent xmlns:mc="http://schemas.openxmlformats.org/markup-compatibility/2006">
              <mc:Choice xmlns:v="urn:schemas-microsoft-com:vml" Requires="v">
                <p:oleObj name="Equation" r:id="rId3" imgW="3886200" imgH="279360" progId="Equation.DSMT4">
                  <p:embed/>
                </p:oleObj>
              </mc:Choice>
              <mc:Fallback>
                <p:oleObj name="Equation" r:id="rId3" imgW="3886200" imgH="279360" progId="Equation.DSMT4">
                  <p:embed/>
                  <p:pic>
                    <p:nvPicPr>
                      <p:cNvPr id="0" name=""/>
                      <p:cNvPicPr/>
                      <p:nvPr/>
                    </p:nvPicPr>
                    <p:blipFill>
                      <a:blip r:embed="rId4"/>
                      <a:stretch>
                        <a:fillRect/>
                      </a:stretch>
                    </p:blipFill>
                    <p:spPr>
                      <a:xfrm>
                        <a:off x="1393825" y="2353380"/>
                        <a:ext cx="9404350" cy="677862"/>
                      </a:xfrm>
                      <a:prstGeom prst="rect">
                        <a:avLst/>
                      </a:prstGeom>
                    </p:spPr>
                  </p:pic>
                </p:oleObj>
              </mc:Fallback>
            </mc:AlternateContent>
          </a:graphicData>
        </a:graphic>
      </p:graphicFrame>
    </p:spTree>
    <p:extLst>
      <p:ext uri="{BB962C8B-B14F-4D97-AF65-F5344CB8AC3E}">
        <p14:creationId xmlns:p14="http://schemas.microsoft.com/office/powerpoint/2010/main" val="372323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wrap="square">
            <a:noAutofit/>
          </a:bodyPr>
          <a:lstStyle/>
          <a:p>
            <a:r>
              <a:rPr lang="en-US">
                <a:solidFill>
                  <a:schemeClr val="bg1">
                    <a:lumMod val="50000"/>
                  </a:schemeClr>
                </a:solidFill>
                <a:latin typeface="Huawei Sans" panose="020C0503030203020204" pitchFamily="34" charset="0"/>
                <a:cs typeface="+mn-ea"/>
                <a:sym typeface="+mn-lt"/>
              </a:rPr>
              <a:t>Deep Learning Summary</a:t>
            </a:r>
          </a:p>
          <a:p>
            <a:r>
              <a:rPr lang="en-US">
                <a:solidFill>
                  <a:schemeClr val="bg1">
                    <a:lumMod val="50000"/>
                  </a:schemeClr>
                </a:solidFill>
                <a:latin typeface="Huawei Sans" panose="020C0503030203020204" pitchFamily="34" charset="0"/>
                <a:cs typeface="+mn-ea"/>
                <a:sym typeface="+mn-lt"/>
              </a:rPr>
              <a:t>Training Rules</a:t>
            </a:r>
          </a:p>
          <a:p>
            <a:r>
              <a:rPr lang="en-US">
                <a:solidFill>
                  <a:schemeClr val="bg1">
                    <a:lumMod val="50000"/>
                  </a:schemeClr>
                </a:solidFill>
                <a:latin typeface="Huawei Sans" panose="020C0503030203020204" pitchFamily="34" charset="0"/>
                <a:cs typeface="+mn-ea"/>
                <a:sym typeface="+mn-lt"/>
              </a:rPr>
              <a:t>Activation Function</a:t>
            </a:r>
          </a:p>
          <a:p>
            <a:r>
              <a:rPr lang="en-US">
                <a:solidFill>
                  <a:schemeClr val="bg1">
                    <a:lumMod val="50000"/>
                  </a:schemeClr>
                </a:solidFill>
                <a:latin typeface="Huawei Sans" panose="020C0503030203020204" pitchFamily="34" charset="0"/>
                <a:cs typeface="+mn-ea"/>
                <a:sym typeface="+mn-lt"/>
              </a:rPr>
              <a:t>Normalizer</a:t>
            </a:r>
          </a:p>
          <a:p>
            <a:r>
              <a:rPr lang="en-US">
                <a:solidFill>
                  <a:schemeClr val="bg1">
                    <a:lumMod val="50000"/>
                  </a:schemeClr>
                </a:solidFill>
                <a:latin typeface="Huawei Sans" panose="020C0503030203020204" pitchFamily="34" charset="0"/>
                <a:cs typeface="+mn-ea"/>
                <a:sym typeface="+mn-lt"/>
              </a:rPr>
              <a:t>Optimizer</a:t>
            </a:r>
          </a:p>
          <a:p>
            <a:r>
              <a:rPr lang="en-US">
                <a:solidFill>
                  <a:schemeClr val="bg1">
                    <a:lumMod val="50000"/>
                  </a:schemeClr>
                </a:solidFill>
                <a:latin typeface="Huawei Sans" panose="020C0503030203020204" pitchFamily="34" charset="0"/>
                <a:cs typeface="+mn-ea"/>
                <a:sym typeface="+mn-lt"/>
              </a:rPr>
              <a:t>Types of Neural Networks</a:t>
            </a:r>
          </a:p>
          <a:p>
            <a:r>
              <a:rPr lang="en-US" b="1">
                <a:latin typeface="Huawei Sans" panose="020C0503030203020204" pitchFamily="34" charset="0"/>
                <a:cs typeface="+mn-ea"/>
                <a:sym typeface="+mn-lt"/>
              </a:rPr>
              <a:t>Common Problems</a:t>
            </a:r>
          </a:p>
        </p:txBody>
      </p:sp>
    </p:spTree>
    <p:extLst>
      <p:ext uri="{BB962C8B-B14F-4D97-AF65-F5344CB8AC3E}">
        <p14:creationId xmlns:p14="http://schemas.microsoft.com/office/powerpoint/2010/main" val="3820576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sym typeface="+mn-lt"/>
              </a:rPr>
              <a:t>Data Imbalance (1)</a:t>
            </a:r>
          </a:p>
        </p:txBody>
      </p:sp>
      <p:sp>
        <p:nvSpPr>
          <p:cNvPr id="8" name="文本占位符 7"/>
          <p:cNvSpPr>
            <a:spLocks noGrp="1"/>
          </p:cNvSpPr>
          <p:nvPr>
            <p:ph type="body" sz="quarter" idx="10"/>
          </p:nvPr>
        </p:nvSpPr>
        <p:spPr/>
        <p:txBody>
          <a:bodyPr/>
          <a:lstStyle/>
          <a:p>
            <a:r>
              <a:rPr lang="en-US" sz="2000" dirty="0">
                <a:sym typeface="+mn-lt"/>
              </a:rPr>
              <a:t>Problem description: In the dataset consisting of various task categories, the number of samples varies greatly from one category to another. One or more categories in the predicted categories contain very few samples.</a:t>
            </a:r>
          </a:p>
          <a:p>
            <a:r>
              <a:rPr lang="en-US" sz="2000" dirty="0">
                <a:sym typeface="+mn-lt"/>
              </a:rPr>
              <a:t>For example, in an image recognition experiment, more than 2,000 categories among a total of 4251 training images contain just one image each. Some of the others have 2-5 images.</a:t>
            </a:r>
          </a:p>
          <a:p>
            <a:r>
              <a:rPr lang="en-US" sz="2000" dirty="0">
                <a:sym typeface="+mn-lt"/>
              </a:rPr>
              <a:t>Impacts:</a:t>
            </a:r>
          </a:p>
          <a:p>
            <a:pPr lvl="1"/>
            <a:r>
              <a:rPr lang="en-US" sz="1800" dirty="0"/>
              <a:t>Due to the unbalanced number of samples, we cannot get the optimal real-time result because model/algorithm never examines categories with very few samples adequately.</a:t>
            </a:r>
          </a:p>
          <a:p>
            <a:pPr lvl="1"/>
            <a:r>
              <a:rPr lang="en-US" sz="1800" dirty="0"/>
              <a:t>Since few observation objects may not be representative for a class, we may fail to obtain adequate samples for verification and test.</a:t>
            </a:r>
          </a:p>
        </p:txBody>
      </p:sp>
    </p:spTree>
    <p:extLst>
      <p:ext uri="{BB962C8B-B14F-4D97-AF65-F5344CB8AC3E}">
        <p14:creationId xmlns:p14="http://schemas.microsoft.com/office/powerpoint/2010/main" val="3409691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sym typeface="+mn-lt"/>
              </a:rPr>
              <a:t>Data Imbalance (2)</a:t>
            </a:r>
          </a:p>
        </p:txBody>
      </p:sp>
      <p:graphicFrame>
        <p:nvGraphicFramePr>
          <p:cNvPr id="4" name="图示 3"/>
          <p:cNvGraphicFramePr/>
          <p:nvPr/>
        </p:nvGraphicFramePr>
        <p:xfrm>
          <a:off x="1210172" y="1476566"/>
          <a:ext cx="10092237" cy="4307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6400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sym typeface="+mn-lt"/>
              </a:rPr>
              <a:t>Data Imbalance (2)</a:t>
            </a:r>
          </a:p>
        </p:txBody>
      </p:sp>
      <p:graphicFrame>
        <p:nvGraphicFramePr>
          <p:cNvPr id="4" name="图示 3"/>
          <p:cNvGraphicFramePr/>
          <p:nvPr/>
        </p:nvGraphicFramePr>
        <p:xfrm>
          <a:off x="1210172" y="1476566"/>
          <a:ext cx="10092237" cy="4307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5651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8C8D9-23C3-41DF-AB7B-FDDB684A9B70}"/>
              </a:ext>
            </a:extLst>
          </p:cNvPr>
          <p:cNvSpPr>
            <a:spLocks noGrp="1"/>
          </p:cNvSpPr>
          <p:nvPr>
            <p:ph type="title"/>
          </p:nvPr>
        </p:nvSpPr>
        <p:spPr/>
        <p:txBody>
          <a:bodyPr>
            <a:normAutofit fontScale="90000"/>
          </a:bodyPr>
          <a:lstStyle/>
          <a:p>
            <a:r>
              <a:rPr lang="en-US"/>
              <a:t>Vanishing Gradient and Exploding Gradient Problem (1)</a:t>
            </a:r>
          </a:p>
        </p:txBody>
      </p:sp>
      <p:sp>
        <p:nvSpPr>
          <p:cNvPr id="3" name="内容占位符 2">
            <a:extLst>
              <a:ext uri="{FF2B5EF4-FFF2-40B4-BE49-F238E27FC236}">
                <a16:creationId xmlns:a16="http://schemas.microsoft.com/office/drawing/2014/main" id="{BABA9BEF-83EA-45C1-AD5D-2E6FA9669A3F}"/>
              </a:ext>
            </a:extLst>
          </p:cNvPr>
          <p:cNvSpPr>
            <a:spLocks noGrp="1"/>
          </p:cNvSpPr>
          <p:nvPr>
            <p:ph type="body" sz="quarter" idx="10"/>
          </p:nvPr>
        </p:nvSpPr>
        <p:spPr/>
        <p:txBody>
          <a:bodyPr/>
          <a:lstStyle/>
          <a:p>
            <a:r>
              <a:rPr lang="en-US" dirty="0"/>
              <a:t>Vanishing gradient: As network layers increase, the derivative value of </a:t>
            </a:r>
            <a:r>
              <a:rPr lang="en-US" dirty="0" err="1"/>
              <a:t>backpropagation</a:t>
            </a:r>
            <a:r>
              <a:rPr lang="en-US" dirty="0"/>
              <a:t> decreases, which causes a vanishing gradient problem.</a:t>
            </a:r>
          </a:p>
          <a:p>
            <a:r>
              <a:rPr lang="en-US" dirty="0"/>
              <a:t>Exploding gradient: As network layers increase, the derivative value of </a:t>
            </a:r>
            <a:r>
              <a:rPr lang="en-US" dirty="0" err="1"/>
              <a:t>backpropagation</a:t>
            </a:r>
            <a:r>
              <a:rPr lang="en-US" dirty="0"/>
              <a:t> increases, which causes an exploding gradient problem. </a:t>
            </a:r>
          </a:p>
          <a:p>
            <a:r>
              <a:rPr lang="en-US" dirty="0"/>
              <a:t>Cause:</a:t>
            </a:r>
          </a:p>
          <a:p>
            <a:endParaRPr lang="en-US" altLang="zh-CN" dirty="0"/>
          </a:p>
          <a:p>
            <a:endParaRPr lang="en-US" altLang="zh-CN" sz="1400" dirty="0"/>
          </a:p>
          <a:p>
            <a:r>
              <a:rPr lang="en-US" dirty="0" err="1"/>
              <a:t>Backpropagation</a:t>
            </a:r>
            <a:r>
              <a:rPr lang="en-US" dirty="0"/>
              <a:t> can be deduced as follows:</a:t>
            </a:r>
          </a:p>
        </p:txBody>
      </p:sp>
      <p:grpSp>
        <p:nvGrpSpPr>
          <p:cNvPr id="35" name="组合 34">
            <a:extLst>
              <a:ext uri="{FF2B5EF4-FFF2-40B4-BE49-F238E27FC236}">
                <a16:creationId xmlns:a16="http://schemas.microsoft.com/office/drawing/2014/main" id="{A9F1F1D4-FC0B-4FA4-98F7-B36835DAA92D}"/>
              </a:ext>
            </a:extLst>
          </p:cNvPr>
          <p:cNvGrpSpPr/>
          <p:nvPr/>
        </p:nvGrpSpPr>
        <p:grpSpPr>
          <a:xfrm>
            <a:off x="3008782" y="5128773"/>
            <a:ext cx="5594885" cy="589139"/>
            <a:chOff x="2620108" y="3068461"/>
            <a:chExt cx="5594885" cy="589139"/>
          </a:xfrm>
        </p:grpSpPr>
        <p:grpSp>
          <p:nvGrpSpPr>
            <p:cNvPr id="9" name="组合 8">
              <a:extLst>
                <a:ext uri="{FF2B5EF4-FFF2-40B4-BE49-F238E27FC236}">
                  <a16:creationId xmlns:a16="http://schemas.microsoft.com/office/drawing/2014/main" id="{63220435-EDF7-4376-A0CA-AEAFC69A8A7B}"/>
                </a:ext>
              </a:extLst>
            </p:cNvPr>
            <p:cNvGrpSpPr/>
            <p:nvPr/>
          </p:nvGrpSpPr>
          <p:grpSpPr>
            <a:xfrm>
              <a:off x="2620108" y="3200400"/>
              <a:ext cx="1237455" cy="457200"/>
              <a:chOff x="3288323" y="3226777"/>
              <a:chExt cx="879231" cy="457200"/>
            </a:xfrm>
          </p:grpSpPr>
          <p:sp>
            <p:nvSpPr>
              <p:cNvPr id="5" name="椭圆 4">
                <a:extLst>
                  <a:ext uri="{FF2B5EF4-FFF2-40B4-BE49-F238E27FC236}">
                    <a16:creationId xmlns:a16="http://schemas.microsoft.com/office/drawing/2014/main" id="{64E66C28-23A0-4A2E-A1EF-1DF2893C1E4A}"/>
                  </a:ext>
                </a:extLst>
              </p:cNvPr>
              <p:cNvSpPr/>
              <p:nvPr/>
            </p:nvSpPr>
            <p:spPr>
              <a:xfrm>
                <a:off x="3288323" y="3226777"/>
                <a:ext cx="518746"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zh-CN" altLang="en-US">
                  <a:solidFill>
                    <a:schemeClr val="bg1"/>
                  </a:solidFill>
                  <a:latin typeface="Huawei Sans" panose="020C0503030203020204" pitchFamily="34" charset="0"/>
                </a:endParaRPr>
              </a:p>
            </p:txBody>
          </p:sp>
          <p:cxnSp>
            <p:nvCxnSpPr>
              <p:cNvPr id="7" name="直接箭头连接符 6">
                <a:extLst>
                  <a:ext uri="{FF2B5EF4-FFF2-40B4-BE49-F238E27FC236}">
                    <a16:creationId xmlns:a16="http://schemas.microsoft.com/office/drawing/2014/main" id="{59F0CED2-4360-43FC-BABA-C2680E03BD72}"/>
                  </a:ext>
                </a:extLst>
              </p:cNvPr>
              <p:cNvCxnSpPr>
                <a:cxnSpLocks/>
                <a:stCxn id="5" idx="6"/>
              </p:cNvCxnSpPr>
              <p:nvPr/>
            </p:nvCxnSpPr>
            <p:spPr>
              <a:xfrm>
                <a:off x="3807069" y="3455377"/>
                <a:ext cx="360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53CBB00D-D005-4FF0-B95C-16C86A07ADB1}"/>
                </a:ext>
              </a:extLst>
            </p:cNvPr>
            <p:cNvGrpSpPr/>
            <p:nvPr/>
          </p:nvGrpSpPr>
          <p:grpSpPr>
            <a:xfrm>
              <a:off x="3894991" y="3191607"/>
              <a:ext cx="1163518" cy="457200"/>
              <a:chOff x="3288323" y="3226777"/>
              <a:chExt cx="879231" cy="457200"/>
            </a:xfrm>
          </p:grpSpPr>
          <p:sp>
            <p:nvSpPr>
              <p:cNvPr id="18" name="椭圆 17">
                <a:extLst>
                  <a:ext uri="{FF2B5EF4-FFF2-40B4-BE49-F238E27FC236}">
                    <a16:creationId xmlns:a16="http://schemas.microsoft.com/office/drawing/2014/main" id="{6E569799-FC12-408D-B8DD-D4994499C0E3}"/>
                  </a:ext>
                </a:extLst>
              </p:cNvPr>
              <p:cNvSpPr/>
              <p:nvPr/>
            </p:nvSpPr>
            <p:spPr>
              <a:xfrm>
                <a:off x="3288323" y="3226777"/>
                <a:ext cx="518746"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chemeClr val="bg1"/>
                    </a:solidFill>
                    <a:latin typeface="Huawei Sans" panose="020C0503030203020204" pitchFamily="34" charset="0"/>
                  </a:rPr>
                  <a:t>b</a:t>
                </a:r>
                <a:r>
                  <a:rPr lang="en-US" sz="1200">
                    <a:solidFill>
                      <a:schemeClr val="bg1"/>
                    </a:solidFill>
                    <a:latin typeface="Huawei Sans" panose="020C0503030203020204" pitchFamily="34" charset="0"/>
                  </a:rPr>
                  <a:t>1</a:t>
                </a:r>
              </a:p>
            </p:txBody>
          </p:sp>
          <p:cxnSp>
            <p:nvCxnSpPr>
              <p:cNvPr id="19" name="直接箭头连接符 18">
                <a:extLst>
                  <a:ext uri="{FF2B5EF4-FFF2-40B4-BE49-F238E27FC236}">
                    <a16:creationId xmlns:a16="http://schemas.microsoft.com/office/drawing/2014/main" id="{A29ACA2A-640C-4BC4-9DEC-9E39C8C61A88}"/>
                  </a:ext>
                </a:extLst>
              </p:cNvPr>
              <p:cNvCxnSpPr>
                <a:cxnSpLocks/>
                <a:stCxn id="18" idx="6"/>
              </p:cNvCxnSpPr>
              <p:nvPr/>
            </p:nvCxnSpPr>
            <p:spPr>
              <a:xfrm>
                <a:off x="3807069" y="3455377"/>
                <a:ext cx="360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E4A05EE1-0CA1-4688-9B88-F269506951E1}"/>
                </a:ext>
              </a:extLst>
            </p:cNvPr>
            <p:cNvGrpSpPr/>
            <p:nvPr/>
          </p:nvGrpSpPr>
          <p:grpSpPr>
            <a:xfrm>
              <a:off x="5092859" y="3200400"/>
              <a:ext cx="1163518" cy="457200"/>
              <a:chOff x="3291012" y="3232914"/>
              <a:chExt cx="879231" cy="457200"/>
            </a:xfrm>
          </p:grpSpPr>
          <p:sp>
            <p:nvSpPr>
              <p:cNvPr id="21" name="椭圆 20">
                <a:extLst>
                  <a:ext uri="{FF2B5EF4-FFF2-40B4-BE49-F238E27FC236}">
                    <a16:creationId xmlns:a16="http://schemas.microsoft.com/office/drawing/2014/main" id="{CEFC96D1-80DD-4F15-B827-BF3D71037036}"/>
                  </a:ext>
                </a:extLst>
              </p:cNvPr>
              <p:cNvSpPr/>
              <p:nvPr/>
            </p:nvSpPr>
            <p:spPr>
              <a:xfrm>
                <a:off x="3291012" y="3232914"/>
                <a:ext cx="518746"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dirty="0">
                    <a:solidFill>
                      <a:schemeClr val="bg1"/>
                    </a:solidFill>
                    <a:latin typeface="Huawei Sans" panose="020C0503030203020204" pitchFamily="34" charset="0"/>
                  </a:rPr>
                  <a:t>b</a:t>
                </a:r>
                <a:r>
                  <a:rPr lang="en-US" sz="1200" dirty="0">
                    <a:solidFill>
                      <a:schemeClr val="bg1"/>
                    </a:solidFill>
                    <a:latin typeface="Huawei Sans" panose="020C0503030203020204" pitchFamily="34" charset="0"/>
                  </a:rPr>
                  <a:t>2</a:t>
                </a:r>
              </a:p>
            </p:txBody>
          </p:sp>
          <p:cxnSp>
            <p:nvCxnSpPr>
              <p:cNvPr id="22" name="直接箭头连接符 21">
                <a:extLst>
                  <a:ext uri="{FF2B5EF4-FFF2-40B4-BE49-F238E27FC236}">
                    <a16:creationId xmlns:a16="http://schemas.microsoft.com/office/drawing/2014/main" id="{72265F11-916C-477B-A271-5EB8B5A4D27A}"/>
                  </a:ext>
                </a:extLst>
              </p:cNvPr>
              <p:cNvCxnSpPr>
                <a:cxnSpLocks/>
                <a:stCxn id="21" idx="6"/>
              </p:cNvCxnSpPr>
              <p:nvPr/>
            </p:nvCxnSpPr>
            <p:spPr>
              <a:xfrm>
                <a:off x="3809758" y="3461514"/>
                <a:ext cx="360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9BB7AE7A-065E-492C-854E-7DED7A00CB24}"/>
                </a:ext>
              </a:extLst>
            </p:cNvPr>
            <p:cNvGrpSpPr/>
            <p:nvPr/>
          </p:nvGrpSpPr>
          <p:grpSpPr>
            <a:xfrm>
              <a:off x="6327864" y="3200400"/>
              <a:ext cx="1163518" cy="457200"/>
              <a:chOff x="3288323" y="3226777"/>
              <a:chExt cx="879231" cy="457200"/>
            </a:xfrm>
          </p:grpSpPr>
          <p:sp>
            <p:nvSpPr>
              <p:cNvPr id="24" name="椭圆 23">
                <a:extLst>
                  <a:ext uri="{FF2B5EF4-FFF2-40B4-BE49-F238E27FC236}">
                    <a16:creationId xmlns:a16="http://schemas.microsoft.com/office/drawing/2014/main" id="{012CF6CA-F031-4ED9-80A5-6E668E5BA8FA}"/>
                  </a:ext>
                </a:extLst>
              </p:cNvPr>
              <p:cNvSpPr/>
              <p:nvPr/>
            </p:nvSpPr>
            <p:spPr>
              <a:xfrm>
                <a:off x="3288323" y="3226777"/>
                <a:ext cx="518746"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chemeClr val="bg1"/>
                    </a:solidFill>
                    <a:latin typeface="Huawei Sans" panose="020C0503030203020204" pitchFamily="34" charset="0"/>
                  </a:rPr>
                  <a:t>b</a:t>
                </a:r>
                <a:r>
                  <a:rPr lang="en-US" sz="1200">
                    <a:solidFill>
                      <a:schemeClr val="bg1"/>
                    </a:solidFill>
                    <a:latin typeface="Huawei Sans" panose="020C0503030203020204" pitchFamily="34" charset="0"/>
                  </a:rPr>
                  <a:t>3</a:t>
                </a:r>
              </a:p>
            </p:txBody>
          </p:sp>
          <p:cxnSp>
            <p:nvCxnSpPr>
              <p:cNvPr id="25" name="直接箭头连接符 24">
                <a:extLst>
                  <a:ext uri="{FF2B5EF4-FFF2-40B4-BE49-F238E27FC236}">
                    <a16:creationId xmlns:a16="http://schemas.microsoft.com/office/drawing/2014/main" id="{0C68D957-C8CC-4E41-B224-28F9C4106787}"/>
                  </a:ext>
                </a:extLst>
              </p:cNvPr>
              <p:cNvCxnSpPr>
                <a:cxnSpLocks/>
                <a:stCxn id="24" idx="6"/>
              </p:cNvCxnSpPr>
              <p:nvPr/>
            </p:nvCxnSpPr>
            <p:spPr>
              <a:xfrm>
                <a:off x="3807069" y="3455377"/>
                <a:ext cx="360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椭圆 31">
              <a:extLst>
                <a:ext uri="{FF2B5EF4-FFF2-40B4-BE49-F238E27FC236}">
                  <a16:creationId xmlns:a16="http://schemas.microsoft.com/office/drawing/2014/main" id="{98B7D24E-A54B-4F2F-88E2-EC6A3F0E8C6D}"/>
                </a:ext>
              </a:extLst>
            </p:cNvPr>
            <p:cNvSpPr/>
            <p:nvPr/>
          </p:nvSpPr>
          <p:spPr>
            <a:xfrm>
              <a:off x="7528518" y="3200400"/>
              <a:ext cx="6864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chemeClr val="bg1"/>
                  </a:solidFill>
                  <a:latin typeface="Huawei Sans" panose="020C0503030203020204" pitchFamily="34" charset="0"/>
                </a:rPr>
                <a:t>C</a:t>
              </a:r>
            </a:p>
          </p:txBody>
        </p:sp>
        <p:sp>
          <p:nvSpPr>
            <p:cNvPr id="34" name="文本框 33">
              <a:extLst>
                <a:ext uri="{FF2B5EF4-FFF2-40B4-BE49-F238E27FC236}">
                  <a16:creationId xmlns:a16="http://schemas.microsoft.com/office/drawing/2014/main" id="{A08E508F-3476-462A-A645-1F7F54E726FF}"/>
                </a:ext>
              </a:extLst>
            </p:cNvPr>
            <p:cNvSpPr txBox="1"/>
            <p:nvPr/>
          </p:nvSpPr>
          <p:spPr>
            <a:xfrm>
              <a:off x="4587661" y="3068461"/>
              <a:ext cx="454520" cy="369332"/>
            </a:xfrm>
            <a:prstGeom prst="rect">
              <a:avLst/>
            </a:prstGeom>
            <a:noFill/>
          </p:spPr>
          <p:txBody>
            <a:bodyPr wrap="square" rtlCol="0">
              <a:noAutofit/>
            </a:bodyPr>
            <a:lstStyle/>
            <a:p>
              <a:pPr fontAlgn="ctr"/>
              <a:r>
                <a:rPr lang="en-US">
                  <a:solidFill>
                    <a:schemeClr val="bg1"/>
                  </a:solidFill>
                  <a:latin typeface="Huawei Sans" panose="020C0503030203020204" pitchFamily="34" charset="0"/>
                </a:rPr>
                <a:t>w</a:t>
              </a:r>
              <a:r>
                <a:rPr lang="en-US" sz="1200">
                  <a:solidFill>
                    <a:schemeClr val="bg1"/>
                  </a:solidFill>
                  <a:latin typeface="Huawei Sans" panose="020C0503030203020204" pitchFamily="34" charset="0"/>
                </a:rPr>
                <a:t>2</a:t>
              </a:r>
            </a:p>
          </p:txBody>
        </p:sp>
        <p:sp>
          <p:nvSpPr>
            <p:cNvPr id="36" name="文本框 35">
              <a:extLst>
                <a:ext uri="{FF2B5EF4-FFF2-40B4-BE49-F238E27FC236}">
                  <a16:creationId xmlns:a16="http://schemas.microsoft.com/office/drawing/2014/main" id="{B44393AD-58C1-4005-937B-5AD372B4C31A}"/>
                </a:ext>
              </a:extLst>
            </p:cNvPr>
            <p:cNvSpPr txBox="1"/>
            <p:nvPr/>
          </p:nvSpPr>
          <p:spPr>
            <a:xfrm>
              <a:off x="5798860" y="3068461"/>
              <a:ext cx="457517" cy="369332"/>
            </a:xfrm>
            <a:prstGeom prst="rect">
              <a:avLst/>
            </a:prstGeom>
            <a:noFill/>
          </p:spPr>
          <p:txBody>
            <a:bodyPr wrap="square" rtlCol="0">
              <a:noAutofit/>
            </a:bodyPr>
            <a:lstStyle/>
            <a:p>
              <a:pPr fontAlgn="ctr"/>
              <a:r>
                <a:rPr lang="en-US">
                  <a:solidFill>
                    <a:schemeClr val="bg1"/>
                  </a:solidFill>
                  <a:latin typeface="Huawei Sans" panose="020C0503030203020204" pitchFamily="34" charset="0"/>
                </a:rPr>
                <a:t>w</a:t>
              </a:r>
              <a:r>
                <a:rPr lang="en-US" sz="1200">
                  <a:solidFill>
                    <a:schemeClr val="bg1"/>
                  </a:solidFill>
                  <a:latin typeface="Huawei Sans" panose="020C0503030203020204" pitchFamily="34" charset="0"/>
                </a:rPr>
                <a:t>3</a:t>
              </a:r>
            </a:p>
          </p:txBody>
        </p:sp>
        <p:sp>
          <p:nvSpPr>
            <p:cNvPr id="37" name="文本框 36">
              <a:extLst>
                <a:ext uri="{FF2B5EF4-FFF2-40B4-BE49-F238E27FC236}">
                  <a16:creationId xmlns:a16="http://schemas.microsoft.com/office/drawing/2014/main" id="{618483CA-DF41-4923-A995-28CB5A636379}"/>
                </a:ext>
              </a:extLst>
            </p:cNvPr>
            <p:cNvSpPr txBox="1"/>
            <p:nvPr/>
          </p:nvSpPr>
          <p:spPr>
            <a:xfrm>
              <a:off x="6993530" y="3068461"/>
              <a:ext cx="497852" cy="369332"/>
            </a:xfrm>
            <a:prstGeom prst="rect">
              <a:avLst/>
            </a:prstGeom>
            <a:noFill/>
          </p:spPr>
          <p:txBody>
            <a:bodyPr wrap="square" rtlCol="0">
              <a:noAutofit/>
            </a:bodyPr>
            <a:lstStyle/>
            <a:p>
              <a:pPr fontAlgn="ctr"/>
              <a:r>
                <a:rPr lang="en-US">
                  <a:solidFill>
                    <a:schemeClr val="bg1"/>
                  </a:solidFill>
                  <a:latin typeface="Huawei Sans" panose="020C0503030203020204" pitchFamily="34" charset="0"/>
                </a:rPr>
                <a:t>w</a:t>
              </a:r>
              <a:r>
                <a:rPr lang="en-US" sz="1200">
                  <a:solidFill>
                    <a:schemeClr val="bg1"/>
                  </a:solidFill>
                  <a:latin typeface="Huawei Sans" panose="020C0503030203020204" pitchFamily="34" charset="0"/>
                </a:rPr>
                <a:t>4</a:t>
              </a:r>
            </a:p>
          </p:txBody>
        </p:sp>
      </p:gr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F51A65B9-F208-4EE1-8873-E714E12B7988}"/>
                  </a:ext>
                </a:extLst>
              </p:cNvPr>
              <p:cNvSpPr txBox="1"/>
              <p:nvPr/>
            </p:nvSpPr>
            <p:spPr>
              <a:xfrm>
                <a:off x="1058258" y="4808003"/>
                <a:ext cx="6583276" cy="309765"/>
              </a:xfrm>
              <a:prstGeom prst="rect">
                <a:avLst/>
              </a:prstGeom>
              <a:noFill/>
            </p:spPr>
            <p:txBody>
              <a:bodyPr wrap="square" lIns="0" tIns="0" rIns="0" bIns="0" rtlCol="0">
                <a:noAutofit/>
              </a:bodyPr>
              <a:lstStyle/>
              <a:p>
                <a:pPr fontAlgn="ctr"/>
                <a14:m>
                  <m:oMathPara xmlns:m="http://schemas.openxmlformats.org/officeDocument/2006/math">
                    <m:oMathParaPr>
                      <m:jc m:val="centerGroup"/>
                    </m:oMathParaPr>
                    <m:oMath xmlns:m="http://schemas.openxmlformats.org/officeDocument/2006/math">
                      <m:sSub>
                        <m:sSubPr>
                          <m:ctrlPr>
                            <a:rPr lang="ar-EG"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y</m:t>
                          </m:r>
                        </m:e>
                        <m:sub>
                          <m:r>
                            <a:rPr lang="zh-CN" altLang="ar-EG" b="0" i="1" smtClean="0">
                              <a:solidFill>
                                <a:schemeClr val="bg1"/>
                              </a:solidFill>
                              <a:latin typeface="Cambria Math" panose="02040503050406030204" pitchFamily="18" charset="0"/>
                            </a:rPr>
                            <m:t>𝑖</m:t>
                          </m:r>
                        </m:sub>
                      </m:sSub>
                      <m:r>
                        <a:rPr lang="ar-EG" altLang="zh-CN" b="0" i="1" smtClean="0">
                          <a:solidFill>
                            <a:schemeClr val="bg1"/>
                          </a:solidFill>
                          <a:latin typeface="Cambria Math" panose="02040503050406030204" pitchFamily="18" charset="0"/>
                        </a:rPr>
                        <m:t>=</m:t>
                      </m:r>
                      <m:sSub>
                        <m:sSubPr>
                          <m:ctrlPr>
                            <a:rPr lang="ar-EG" altLang="zh-CN" b="0" i="1" smtClean="0">
                              <a:solidFill>
                                <a:schemeClr val="bg1"/>
                              </a:solidFill>
                              <a:latin typeface="Cambria Math" panose="02040503050406030204" pitchFamily="18" charset="0"/>
                            </a:rPr>
                          </m:ctrlPr>
                        </m:sSubPr>
                        <m:e>
                          <m:r>
                            <a:rPr lang="zh-CN" altLang="ar-EG" b="0" i="1" smtClean="0">
                              <a:solidFill>
                                <a:schemeClr val="bg1"/>
                              </a:solidFill>
                              <a:latin typeface="Cambria Math" panose="02040503050406030204" pitchFamily="18" charset="0"/>
                            </a:rPr>
                            <m:t>𝜎</m:t>
                          </m:r>
                        </m:e>
                        <m:sub>
                          <m:r>
                            <a:rPr lang="ar-EG" altLang="zh-CN" b="0" i="1" smtClean="0">
                              <a:solidFill>
                                <a:schemeClr val="bg1"/>
                              </a:solidFill>
                              <a:latin typeface="Cambria Math" panose="02040503050406030204" pitchFamily="18" charset="0"/>
                            </a:rPr>
                            <m:t>(</m:t>
                          </m:r>
                          <m:sSub>
                            <m:sSubPr>
                              <m:ctrlPr>
                                <a:rPr lang="ar-EG" altLang="zh-CN" b="0" i="1" smtClean="0">
                                  <a:solidFill>
                                    <a:schemeClr val="bg1"/>
                                  </a:solidFill>
                                  <a:latin typeface="Cambria Math" panose="02040503050406030204" pitchFamily="18" charset="0"/>
                                </a:rPr>
                              </m:ctrlPr>
                            </m:sSubPr>
                            <m:e>
                              <m:r>
                                <a:rPr lang="zh-CN" altLang="ar-EG" b="0" i="1" smtClean="0">
                                  <a:solidFill>
                                    <a:schemeClr val="bg1"/>
                                  </a:solidFill>
                                  <a:latin typeface="Cambria Math" panose="02040503050406030204" pitchFamily="18" charset="0"/>
                                </a:rPr>
                                <m:t>𝑧</m:t>
                              </m:r>
                            </m:e>
                            <m:sub>
                              <m:r>
                                <a:rPr lang="zh-CN" altLang="ar-EG" b="0" i="1" smtClean="0">
                                  <a:solidFill>
                                    <a:schemeClr val="bg1"/>
                                  </a:solidFill>
                                  <a:latin typeface="Cambria Math" panose="02040503050406030204" pitchFamily="18" charset="0"/>
                                </a:rPr>
                                <m:t>𝑖</m:t>
                              </m:r>
                            </m:sub>
                          </m:sSub>
                          <m:r>
                            <a:rPr lang="ar-EG" altLang="zh-CN" b="0" i="1" smtClean="0">
                              <a:solidFill>
                                <a:schemeClr val="bg1"/>
                              </a:solidFill>
                              <a:latin typeface="Cambria Math" panose="02040503050406030204" pitchFamily="18" charset="0"/>
                            </a:rPr>
                            <m:t>)</m:t>
                          </m:r>
                        </m:sub>
                      </m:sSub>
                      <m:r>
                        <a:rPr lang="ar-EG" altLang="zh-CN" i="1" smtClean="0">
                          <a:solidFill>
                            <a:schemeClr val="bg1"/>
                          </a:solidFill>
                          <a:latin typeface="Cambria Math" panose="02040503050406030204" pitchFamily="18" charset="0"/>
                        </a:rPr>
                        <m:t>=</m:t>
                      </m:r>
                      <m:r>
                        <a:rPr lang="zh-CN" altLang="ar-EG" b="0" i="1" smtClean="0">
                          <a:solidFill>
                            <a:schemeClr val="bg1"/>
                          </a:solidFill>
                          <a:latin typeface="Cambria Math" panose="02040503050406030204" pitchFamily="18" charset="0"/>
                        </a:rPr>
                        <m:t>𝜎</m:t>
                      </m:r>
                      <m:d>
                        <m:dPr>
                          <m:ctrlPr>
                            <a:rPr lang="ar-EG" altLang="zh-CN" b="0" i="1" smtClean="0">
                              <a:solidFill>
                                <a:schemeClr val="bg1"/>
                              </a:solidFill>
                              <a:latin typeface="Cambria Math" panose="02040503050406030204" pitchFamily="18" charset="0"/>
                            </a:rPr>
                          </m:ctrlPr>
                        </m:dPr>
                        <m:e>
                          <m:sSub>
                            <m:sSubPr>
                              <m:ctrlPr>
                                <a:rPr lang="ar-EG" altLang="zh-CN" b="0" i="1" smtClean="0">
                                  <a:solidFill>
                                    <a:schemeClr val="bg1"/>
                                  </a:solidFill>
                                  <a:latin typeface="Cambria Math" panose="02040503050406030204" pitchFamily="18" charset="0"/>
                                </a:rPr>
                              </m:ctrlPr>
                            </m:sSubPr>
                            <m:e>
                              <m:r>
                                <a:rPr lang="zh-CN" altLang="ar-EG" b="0" i="1" smtClean="0">
                                  <a:solidFill>
                                    <a:schemeClr val="bg1"/>
                                  </a:solidFill>
                                  <a:latin typeface="Cambria Math" panose="02040503050406030204" pitchFamily="18" charset="0"/>
                                </a:rPr>
                                <m:t>𝑤</m:t>
                              </m:r>
                            </m:e>
                            <m:sub>
                              <m:r>
                                <a:rPr lang="zh-CN" altLang="ar-EG" b="0" i="1" smtClean="0">
                                  <a:solidFill>
                                    <a:schemeClr val="bg1"/>
                                  </a:solidFill>
                                  <a:latin typeface="Cambria Math" panose="02040503050406030204" pitchFamily="18" charset="0"/>
                                </a:rPr>
                                <m:t>𝑖</m:t>
                              </m:r>
                            </m:sub>
                          </m:sSub>
                          <m:sSub>
                            <m:sSubPr>
                              <m:ctrlPr>
                                <a:rPr lang="ar-EG" altLang="zh-CN" b="0" i="1" smtClean="0">
                                  <a:solidFill>
                                    <a:schemeClr val="bg1"/>
                                  </a:solidFill>
                                  <a:latin typeface="Cambria Math" panose="02040503050406030204" pitchFamily="18" charset="0"/>
                                </a:rPr>
                              </m:ctrlPr>
                            </m:sSubPr>
                            <m:e>
                              <m:r>
                                <a:rPr lang="zh-CN" altLang="ar-EG" b="0" i="1" smtClean="0">
                                  <a:solidFill>
                                    <a:schemeClr val="bg1"/>
                                  </a:solidFill>
                                  <a:latin typeface="Cambria Math" panose="02040503050406030204" pitchFamily="18" charset="0"/>
                                </a:rPr>
                                <m:t>𝑥</m:t>
                              </m:r>
                            </m:e>
                            <m:sub>
                              <m:r>
                                <a:rPr lang="zh-CN" altLang="ar-EG" b="0" i="1" smtClean="0">
                                  <a:solidFill>
                                    <a:schemeClr val="bg1"/>
                                  </a:solidFill>
                                  <a:latin typeface="Cambria Math" panose="02040503050406030204" pitchFamily="18" charset="0"/>
                                </a:rPr>
                                <m:t>𝑖</m:t>
                              </m:r>
                            </m:sub>
                          </m:sSub>
                          <m:r>
                            <a:rPr lang="ar-EG" altLang="zh-CN" b="0" i="1" smtClean="0">
                              <a:solidFill>
                                <a:schemeClr val="bg1"/>
                              </a:solidFill>
                              <a:latin typeface="Cambria Math" panose="02040503050406030204" pitchFamily="18" charset="0"/>
                            </a:rPr>
                            <m:t>+</m:t>
                          </m:r>
                          <m:sSub>
                            <m:sSubPr>
                              <m:ctrlPr>
                                <a:rPr lang="ar-EG" altLang="zh-CN" b="0" i="1" smtClean="0">
                                  <a:solidFill>
                                    <a:schemeClr val="bg1"/>
                                  </a:solidFill>
                                  <a:latin typeface="Cambria Math" panose="02040503050406030204" pitchFamily="18" charset="0"/>
                                </a:rPr>
                              </m:ctrlPr>
                            </m:sSubPr>
                            <m:e>
                              <m:r>
                                <a:rPr lang="zh-CN" altLang="ar-EG" b="0" i="1" smtClean="0">
                                  <a:solidFill>
                                    <a:schemeClr val="bg1"/>
                                  </a:solidFill>
                                  <a:latin typeface="Cambria Math" panose="02040503050406030204" pitchFamily="18" charset="0"/>
                                </a:rPr>
                                <m:t>𝑏</m:t>
                              </m:r>
                            </m:e>
                            <m:sub>
                              <m:r>
                                <a:rPr lang="zh-CN" altLang="ar-EG" b="0" i="1" smtClean="0">
                                  <a:solidFill>
                                    <a:schemeClr val="bg1"/>
                                  </a:solidFill>
                                  <a:latin typeface="Cambria Math" panose="02040503050406030204" pitchFamily="18" charset="0"/>
                                </a:rPr>
                                <m:t>𝑖</m:t>
                              </m:r>
                            </m:sub>
                          </m:sSub>
                        </m:e>
                      </m:d>
                      <m:r>
                        <a:rPr lang="ar-EG" altLang="zh-CN" b="0" i="1" smtClean="0">
                          <a:solidFill>
                            <a:schemeClr val="bg1"/>
                          </a:solidFill>
                          <a:latin typeface="Cambria Math" panose="02040503050406030204" pitchFamily="18" charset="0"/>
                        </a:rPr>
                        <m:t> </m:t>
                      </m:r>
                    </m:oMath>
                  </m:oMathPara>
                </a14:m>
                <a:endParaRPr lang="ar-EG" dirty="0">
                  <a:solidFill>
                    <a:schemeClr val="bg1"/>
                  </a:solidFill>
                </a:endParaRPr>
              </a:p>
            </p:txBody>
          </p:sp>
        </mc:Choice>
        <mc:Fallback xmlns="">
          <p:sp>
            <p:nvSpPr>
              <p:cNvPr id="38" name="文本框 37">
                <a:extLst>
                  <a:ext uri="{FF2B5EF4-FFF2-40B4-BE49-F238E27FC236}">
                    <a16:creationId xmlns:a16="http://schemas.microsoft.com/office/drawing/2014/main" xmlns="" xmlns:a14="http://schemas.microsoft.com/office/drawing/2010/main" id="{F51A65B9-F208-4EE1-8873-E714E12B7988}"/>
                  </a:ext>
                </a:extLst>
              </p:cNvPr>
              <p:cNvSpPr txBox="1">
                <a:spLocks noRot="1" noChangeAspect="1" noMove="1" noResize="1" noEditPoints="1" noAdjustHandles="1" noChangeArrowheads="1" noChangeShapeType="1" noTextEdit="1"/>
              </p:cNvSpPr>
              <p:nvPr/>
            </p:nvSpPr>
            <p:spPr>
              <a:xfrm>
                <a:off x="1058258" y="4808003"/>
                <a:ext cx="6583276" cy="3097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0B58D61B-2BAD-42A8-B1ED-F5AB95687987}"/>
                  </a:ext>
                </a:extLst>
              </p:cNvPr>
              <p:cNvSpPr/>
              <p:nvPr/>
            </p:nvSpPr>
            <p:spPr>
              <a:xfrm>
                <a:off x="3992558" y="5920940"/>
                <a:ext cx="4215172" cy="973728"/>
              </a:xfrm>
              <a:prstGeom prst="rect">
                <a:avLst/>
              </a:prstGeom>
            </p:spPr>
            <p:txBody>
              <a:bodyPr wrap="square">
                <a:noAutofit/>
              </a:bodyPr>
              <a:lstStyle/>
              <a:p>
                <a:pPr fontAlgn="ct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r>
                          <m:rPr>
                            <m:sty m:val="p"/>
                          </m:rPr>
                          <a:rPr lang="en-US" altLang="zh-CN" i="1">
                            <a:solidFill>
                              <a:schemeClr val="bg1"/>
                            </a:solidFill>
                            <a:latin typeface="Cambria Math" panose="02040503050406030204" pitchFamily="18" charset="0"/>
                          </a:rPr>
                          <m:t>C</m:t>
                        </m:r>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𝑏</m:t>
                            </m:r>
                          </m:e>
                          <m:sub>
                            <m:r>
                              <a:rPr lang="en-US" altLang="zh-CN" b="0" i="1" smtClean="0">
                                <a:solidFill>
                                  <a:schemeClr val="bg1"/>
                                </a:solidFill>
                                <a:latin typeface="Cambria Math" panose="02040503050406030204" pitchFamily="18" charset="0"/>
                              </a:rPr>
                              <m:t>1</m:t>
                            </m:r>
                          </m:sub>
                        </m:sSub>
                      </m:den>
                    </m:f>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r>
                          <m:rPr>
                            <m:sty m:val="p"/>
                          </m:rPr>
                          <a:rPr lang="en-US" altLang="zh-CN" i="1">
                            <a:solidFill>
                              <a:schemeClr val="bg1"/>
                            </a:solidFill>
                            <a:latin typeface="Cambria Math" panose="02040503050406030204" pitchFamily="18" charset="0"/>
                          </a:rPr>
                          <m:t>C</m:t>
                        </m:r>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4</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4</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4</m:t>
                            </m:r>
                          </m:sub>
                        </m:sSub>
                      </m:den>
                    </m:f>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4</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3</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3</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2</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2</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1</m:t>
                            </m:r>
                          </m:sub>
                        </m:sSub>
                      </m:den>
                    </m:f>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1</m:t>
                            </m:r>
                          </m:sub>
                        </m:sSub>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𝑏</m:t>
                            </m:r>
                          </m:e>
                          <m:sub>
                            <m:r>
                              <a:rPr lang="en-US" altLang="zh-CN" b="0" i="1" smtClean="0">
                                <a:solidFill>
                                  <a:schemeClr val="bg1"/>
                                </a:solidFill>
                                <a:latin typeface="Cambria Math" panose="02040503050406030204" pitchFamily="18" charset="0"/>
                              </a:rPr>
                              <m:t>1</m:t>
                            </m:r>
                          </m:sub>
                        </m:sSub>
                      </m:den>
                    </m:f>
                  </m:oMath>
                </a14:m>
                <a:endParaRPr lang="en-US" b="0" dirty="0">
                  <a:solidFill>
                    <a:schemeClr val="bg1"/>
                  </a:solidFill>
                  <a:latin typeface="Huawei Sans" panose="020C0503030203020204" pitchFamily="34" charset="0"/>
                </a:endParaRPr>
              </a:p>
              <a:p>
                <a:pPr fontAlgn="ctr"/>
                <a14:m>
                  <m:oMath xmlns:m="http://schemas.openxmlformats.org/officeDocument/2006/math">
                    <m:r>
                      <a:rPr lang="en-US" altLang="zh-CN" b="0" i="1" smtClean="0">
                        <a:solidFill>
                          <a:schemeClr val="bg1"/>
                        </a:solidFill>
                        <a:latin typeface="Cambria Math" panose="02040503050406030204" pitchFamily="18" charset="0"/>
                      </a:rPr>
                      <m:t>=</m:t>
                    </m:r>
                  </m:oMath>
                </a14:m>
                <a:r>
                  <a:rPr lang="en-US" b="0" dirty="0">
                    <a:solidFill>
                      <a:schemeClr val="bg1"/>
                    </a:solidFill>
                    <a:latin typeface="Huawei Sans" panose="020C0503030203020204" pitchFamily="34" charset="0"/>
                  </a:rPr>
                  <a:t> </a:t>
                </a:r>
                <a14:m>
                  <m:oMath xmlns:m="http://schemas.openxmlformats.org/officeDocument/2006/math">
                    <m:f>
                      <m:fPr>
                        <m:ctrlPr>
                          <a:rPr lang="en-US" altLang="zh-CN" b="0" i="1" smtClean="0">
                            <a:solidFill>
                              <a:schemeClr val="bg1"/>
                            </a:solidFill>
                            <a:latin typeface="Cambria Math" panose="02040503050406030204" pitchFamily="18" charset="0"/>
                          </a:rPr>
                        </m:ctrlPr>
                      </m:fPr>
                      <m:num>
                        <m:r>
                          <a:rPr lang="zh-CN" altLang="en-US" b="0" i="1" smtClean="0">
                            <a:solidFill>
                              <a:schemeClr val="bg1"/>
                            </a:solidFill>
                            <a:latin typeface="Cambria Math" panose="02040503050406030204" pitchFamily="18" charset="0"/>
                          </a:rPr>
                          <m:t>𝜕</m:t>
                        </m:r>
                        <m:r>
                          <m:rPr>
                            <m:sty m:val="p"/>
                          </m:rPr>
                          <a:rPr lang="en-US" altLang="zh-CN" i="1">
                            <a:solidFill>
                              <a:schemeClr val="bg1"/>
                            </a:solidFill>
                            <a:latin typeface="Cambria Math" panose="02040503050406030204" pitchFamily="18" charset="0"/>
                          </a:rPr>
                          <m:t>C</m:t>
                        </m:r>
                      </m:num>
                      <m:den>
                        <m:r>
                          <a:rPr lang="zh-CN" altLang="en-US"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4</m:t>
                            </m:r>
                          </m:sub>
                        </m:sSub>
                      </m:den>
                    </m:f>
                    <m:sSup>
                      <m:sSupPr>
                        <m:ctrlPr>
                          <a:rPr lang="en-US" altLang="zh-CN" b="0" i="1" smtClean="0">
                            <a:solidFill>
                              <a:schemeClr val="bg1"/>
                            </a:solidFill>
                            <a:latin typeface="Cambria Math" panose="02040503050406030204" pitchFamily="18" charset="0"/>
                          </a:rPr>
                        </m:ctrlPr>
                      </m:sSupPr>
                      <m:e>
                        <m:r>
                          <a:rPr lang="zh-CN" altLang="en-US" b="0" i="1" smtClean="0">
                            <a:solidFill>
                              <a:schemeClr val="bg1"/>
                            </a:solidFill>
                            <a:latin typeface="Cambria Math" panose="02040503050406030204" pitchFamily="18" charset="0"/>
                          </a:rPr>
                          <m:t>𝜎</m:t>
                        </m:r>
                      </m:e>
                      <m:sup>
                        <m:r>
                          <a:rPr lang="en-US" altLang="zh-CN" b="0" i="1" smtClean="0">
                            <a:solidFill>
                              <a:schemeClr val="bg1"/>
                            </a:solidFill>
                            <a:latin typeface="Cambria Math" panose="02040503050406030204" pitchFamily="18" charset="0"/>
                          </a:rPr>
                          <m:t>′</m:t>
                        </m:r>
                      </m:sup>
                    </m:sSup>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4</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4</m:t>
                        </m:r>
                      </m:sub>
                    </m:sSub>
                    <m:sSup>
                      <m:sSupPr>
                        <m:ctrlPr>
                          <a:rPr lang="en-US" altLang="zh-CN" b="0" i="1" smtClean="0">
                            <a:solidFill>
                              <a:schemeClr val="bg1"/>
                            </a:solidFill>
                            <a:latin typeface="Cambria Math" panose="02040503050406030204" pitchFamily="18" charset="0"/>
                          </a:rPr>
                        </m:ctrlPr>
                      </m:sSupPr>
                      <m:e>
                        <m:r>
                          <a:rPr lang="zh-CN" altLang="en-US" b="0" i="1" smtClean="0">
                            <a:solidFill>
                              <a:schemeClr val="bg1"/>
                            </a:solidFill>
                            <a:latin typeface="Cambria Math" panose="02040503050406030204" pitchFamily="18" charset="0"/>
                          </a:rPr>
                          <m:t>𝜎</m:t>
                        </m:r>
                      </m:e>
                      <m:sup>
                        <m:r>
                          <a:rPr lang="en-US" altLang="zh-CN" b="0" i="1" smtClean="0">
                            <a:solidFill>
                              <a:schemeClr val="bg1"/>
                            </a:solidFill>
                            <a:latin typeface="Cambria Math" panose="02040503050406030204" pitchFamily="18" charset="0"/>
                          </a:rPr>
                          <m:t>′</m:t>
                        </m:r>
                      </m:sup>
                    </m:sSup>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3</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3</m:t>
                        </m:r>
                      </m:sub>
                    </m:sSub>
                    <m:sSup>
                      <m:sSupPr>
                        <m:ctrlPr>
                          <a:rPr lang="en-US" altLang="zh-CN" b="0" i="1" smtClean="0">
                            <a:solidFill>
                              <a:schemeClr val="bg1"/>
                            </a:solidFill>
                            <a:latin typeface="Cambria Math" panose="02040503050406030204" pitchFamily="18" charset="0"/>
                          </a:rPr>
                        </m:ctrlPr>
                      </m:sSupPr>
                      <m:e>
                        <m:r>
                          <a:rPr lang="zh-CN" altLang="en-US" b="0" i="1" smtClean="0">
                            <a:solidFill>
                              <a:schemeClr val="bg1"/>
                            </a:solidFill>
                            <a:latin typeface="Cambria Math" panose="02040503050406030204" pitchFamily="18" charset="0"/>
                          </a:rPr>
                          <m:t>𝜎</m:t>
                        </m:r>
                      </m:e>
                      <m:sup>
                        <m:r>
                          <a:rPr lang="en-US" altLang="zh-CN" b="0" i="1" smtClean="0">
                            <a:solidFill>
                              <a:schemeClr val="bg1"/>
                            </a:solidFill>
                            <a:latin typeface="Cambria Math" panose="02040503050406030204" pitchFamily="18" charset="0"/>
                          </a:rPr>
                          <m:t>′</m:t>
                        </m:r>
                      </m:sup>
                    </m:sSup>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2</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2</m:t>
                        </m:r>
                      </m:sub>
                    </m:sSub>
                    <m:sSup>
                      <m:sSupPr>
                        <m:ctrlPr>
                          <a:rPr lang="en-US" altLang="zh-CN" b="0" i="1" smtClean="0">
                            <a:solidFill>
                              <a:schemeClr val="bg1"/>
                            </a:solidFill>
                            <a:latin typeface="Cambria Math" panose="02040503050406030204" pitchFamily="18" charset="0"/>
                          </a:rPr>
                        </m:ctrlPr>
                      </m:sSupPr>
                      <m:e>
                        <m:r>
                          <a:rPr lang="zh-CN" altLang="en-US" b="0" i="1" smtClean="0">
                            <a:solidFill>
                              <a:schemeClr val="bg1"/>
                            </a:solidFill>
                            <a:latin typeface="Cambria Math" panose="02040503050406030204" pitchFamily="18" charset="0"/>
                          </a:rPr>
                          <m:t>𝜎</m:t>
                        </m:r>
                      </m:e>
                      <m:sup>
                        <m:r>
                          <a:rPr lang="en-US" altLang="zh-CN" b="0" i="1" smtClean="0">
                            <a:solidFill>
                              <a:schemeClr val="bg1"/>
                            </a:solidFill>
                            <a:latin typeface="Cambria Math" panose="02040503050406030204" pitchFamily="18" charset="0"/>
                          </a:rPr>
                          <m:t>′</m:t>
                        </m:r>
                      </m:sup>
                    </m:sSup>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1</m:t>
                            </m:r>
                          </m:sub>
                        </m:sSub>
                      </m:e>
                    </m:d>
                    <m:r>
                      <a:rPr lang="en-US" altLang="zh-CN" b="0" i="1" smtClean="0">
                        <a:solidFill>
                          <a:schemeClr val="bg1"/>
                        </a:solidFill>
                        <a:latin typeface="Cambria Math" panose="02040503050406030204" pitchFamily="18" charset="0"/>
                      </a:rPr>
                      <m:t>𝑥</m:t>
                    </m:r>
                  </m:oMath>
                </a14:m>
                <a:endParaRPr lang="en-US" b="0" dirty="0">
                  <a:solidFill>
                    <a:schemeClr val="bg1"/>
                  </a:solidFill>
                  <a:latin typeface="Huawei Sans" panose="020C0503030203020204" pitchFamily="34" charset="0"/>
                </a:endParaRPr>
              </a:p>
            </p:txBody>
          </p:sp>
        </mc:Choice>
        <mc:Fallback xmlns="">
          <p:sp>
            <p:nvSpPr>
              <p:cNvPr id="39" name="矩形 38">
                <a:extLst>
                  <a:ext uri="{FF2B5EF4-FFF2-40B4-BE49-F238E27FC236}">
                    <a16:creationId xmlns:a16="http://schemas.microsoft.com/office/drawing/2014/main" xmlns="" xmlns:a14="http://schemas.microsoft.com/office/drawing/2010/main" id="{0B58D61B-2BAD-42A8-B1ED-F5AB95687987}"/>
                  </a:ext>
                </a:extLst>
              </p:cNvPr>
              <p:cNvSpPr>
                <a:spLocks noRot="1" noChangeAspect="1" noMove="1" noResize="1" noEditPoints="1" noAdjustHandles="1" noChangeArrowheads="1" noChangeShapeType="1" noTextEdit="1"/>
              </p:cNvSpPr>
              <p:nvPr/>
            </p:nvSpPr>
            <p:spPr>
              <a:xfrm>
                <a:off x="3992558" y="5920940"/>
                <a:ext cx="4215172" cy="97372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168008" y="4642352"/>
                <a:ext cx="1781257" cy="400110"/>
              </a:xfrm>
              <a:prstGeom prst="rect">
                <a:avLst/>
              </a:prstGeom>
              <a:noFill/>
            </p:spPr>
            <p:txBody>
              <a:bodyPr wrap="none" rtlCol="0">
                <a:spAutoFit/>
              </a:bodyPr>
              <a:lstStyle/>
              <a:p>
                <a14:m>
                  <m:oMath xmlns:m="http://schemas.openxmlformats.org/officeDocument/2006/math">
                    <m:r>
                      <m:rPr>
                        <m:sty m:val="p"/>
                      </m:rPr>
                      <a:rPr lang="en-US" altLang="zh-CN" i="1" dirty="0" smtClean="0">
                        <a:solidFill>
                          <a:schemeClr val="bg1"/>
                        </a:solidFill>
                        <a:latin typeface="Cambria Math" panose="02040503050406030204" pitchFamily="18" charset="0"/>
                      </a:rPr>
                      <m:t>W</m:t>
                    </m:r>
                    <m:r>
                      <m:rPr>
                        <m:nor/>
                      </m:rPr>
                      <a:rPr lang="en-US" altLang="zh-CN" dirty="0">
                        <a:solidFill>
                          <a:schemeClr val="bg1"/>
                        </a:solidFill>
                      </a:rPr>
                      <m:t>here</m:t>
                    </m:r>
                    <m:r>
                      <m:rPr>
                        <m:nor/>
                      </m:rPr>
                      <a:rPr lang="en-US" altLang="zh-CN" dirty="0">
                        <a:solidFill>
                          <a:schemeClr val="bg1"/>
                        </a:solidFill>
                      </a:rPr>
                      <m:t> </m:t>
                    </m:r>
                    <m:r>
                      <m:rPr>
                        <m:sty m:val="p"/>
                      </m:rPr>
                      <a:rPr lang="en-US" altLang="zh-CN" i="1" dirty="0">
                        <a:solidFill>
                          <a:schemeClr val="bg1"/>
                        </a:solidFill>
                        <a:latin typeface="Cambria Math" panose="02040503050406030204" pitchFamily="18" charset="0"/>
                        <a:ea typeface="Cambria Math" panose="02040503050406030204" pitchFamily="18" charset="0"/>
                      </a:rPr>
                      <m:t>σ</m:t>
                    </m:r>
                    <m:r>
                      <m:rPr>
                        <m:nor/>
                      </m:rPr>
                      <a:rPr lang="en-US" altLang="zh-CN" dirty="0">
                        <a:solidFill>
                          <a:schemeClr val="bg1"/>
                        </a:solidFill>
                        <a:latin typeface="Cambria Math" panose="02040503050406030204" pitchFamily="18" charset="0"/>
                        <a:ea typeface="Cambria Math" panose="02040503050406030204" pitchFamily="18" charset="0"/>
                      </a:rPr>
                      <m:t> </m:t>
                    </m:r>
                    <m:r>
                      <m:rPr>
                        <m:nor/>
                      </m:rPr>
                      <a:rPr lang="en-US" altLang="zh-CN" dirty="0">
                        <a:solidFill>
                          <a:schemeClr val="bg1"/>
                        </a:solidFill>
                      </a:rPr>
                      <m:t>is</m:t>
                    </m:r>
                    <m:r>
                      <m:rPr>
                        <m:nor/>
                      </m:rPr>
                      <a:rPr lang="en-US" altLang="zh-CN" dirty="0">
                        <a:solidFill>
                          <a:schemeClr val="bg1"/>
                        </a:solidFill>
                      </a:rPr>
                      <m:t> </m:t>
                    </m:r>
                    <m:r>
                      <m:rPr>
                        <m:nor/>
                      </m:rPr>
                      <a:rPr lang="en-US" altLang="zh-CN" dirty="0">
                        <a:solidFill>
                          <a:schemeClr val="bg1"/>
                        </a:solidFill>
                      </a:rPr>
                      <m:t>sigmoid</m:t>
                    </m:r>
                    <m:r>
                      <m:rPr>
                        <m:nor/>
                      </m:rPr>
                      <a:rPr lang="en-US" altLang="zh-CN" dirty="0">
                        <a:solidFill>
                          <a:schemeClr val="bg1"/>
                        </a:solidFill>
                      </a:rPr>
                      <m:t> </m:t>
                    </m:r>
                    <m:r>
                      <m:rPr>
                        <m:nor/>
                      </m:rPr>
                      <a:rPr lang="en-US" altLang="zh-CN" dirty="0">
                        <a:solidFill>
                          <a:schemeClr val="bg1"/>
                        </a:solidFill>
                      </a:rPr>
                      <m:t>function</m:t>
                    </m:r>
                  </m:oMath>
                </a14:m>
                <a:r>
                  <a:rPr lang="en-US" altLang="zh-CN" dirty="0">
                    <a:solidFill>
                      <a:schemeClr val="bg1"/>
                    </a:solidFill>
                  </a:rPr>
                  <a:t>.</a:t>
                </a:r>
              </a:p>
              <a:p>
                <a:endParaRPr lang="zh-CN" altLang="en-US" dirty="0">
                  <a:solidFill>
                    <a:schemeClr val="bg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168008" y="4642352"/>
                <a:ext cx="1781257" cy="40011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8993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en-US"/>
              <a:t>Vanishing Gradient and Exploding Gradient Problem (2)</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1EDB0A9-A246-49FA-B096-F2FA03122528}"/>
                  </a:ext>
                </a:extLst>
              </p:cNvPr>
              <p:cNvSpPr>
                <a:spLocks noGrp="1"/>
              </p:cNvSpPr>
              <p:nvPr>
                <p:ph type="body" sz="quarter" idx="10"/>
              </p:nvPr>
            </p:nvSpPr>
            <p:spPr/>
            <p:txBody>
              <a:bodyPr>
                <a:normAutofit lnSpcReduction="10000"/>
              </a:bodyPr>
              <a:lstStyle/>
              <a:p>
                <a:endParaRPr lang="en-US" sz="1600" dirty="0"/>
              </a:p>
              <a:p>
                <a:r>
                  <a:rPr lang="en-US" sz="1600" dirty="0"/>
                  <a:t>The maximum value of </a:t>
                </a:r>
                <a14:m>
                  <m:oMath xmlns:m="http://schemas.openxmlformats.org/officeDocument/2006/math">
                    <m:sSup>
                      <m:sSupPr>
                        <m:ctrlPr>
                          <a:rPr lang="en-US" altLang="zh-CN" sz="1600" i="1">
                            <a:latin typeface="Cambria Math" panose="02040503050406030204" pitchFamily="18" charset="0"/>
                          </a:rPr>
                        </m:ctrlPr>
                      </m:sSupPr>
                      <m:e>
                        <m:r>
                          <a:rPr lang="zh-CN" altLang="en-US" sz="1600">
                            <a:latin typeface="Cambria Math" panose="02040503050406030204" pitchFamily="18" charset="0"/>
                          </a:rPr>
                          <m:t>𝜎</m:t>
                        </m:r>
                      </m:e>
                      <m:sup>
                        <m:r>
                          <a:rPr lang="en-US" altLang="zh-CN" sz="1600">
                            <a:latin typeface="Cambria Math" panose="02040503050406030204" pitchFamily="18" charset="0"/>
                          </a:rPr>
                          <m:t>′</m:t>
                        </m:r>
                      </m:sup>
                    </m:sSup>
                    <m:r>
                      <a:rPr lang="en-US" altLang="zh-CN" sz="1600">
                        <a:latin typeface="Cambria Math" panose="02040503050406030204" pitchFamily="18" charset="0"/>
                      </a:rPr>
                      <m:t>(</m:t>
                    </m:r>
                    <m:r>
                      <a:rPr lang="en-US" altLang="zh-CN" sz="1600">
                        <a:latin typeface="Cambria Math" panose="02040503050406030204" pitchFamily="18" charset="0"/>
                      </a:rPr>
                      <m:t>𝑥</m:t>
                    </m:r>
                    <m:r>
                      <a:rPr lang="en-US" altLang="zh-CN" sz="1600">
                        <a:latin typeface="Cambria Math" panose="02040503050406030204" pitchFamily="18" charset="0"/>
                      </a:rPr>
                      <m:t>)</m:t>
                    </m:r>
                  </m:oMath>
                </a14:m>
                <a:r>
                  <a:rPr lang="en-US" sz="1600" dirty="0"/>
                  <a:t> is </a:t>
                </a:r>
                <a14:m>
                  <m:oMath xmlns:m="http://schemas.openxmlformats.org/officeDocument/2006/math">
                    <m:f>
                      <m:fPr>
                        <m:ctrlPr>
                          <a:rPr lang="en-US" altLang="zh-CN" sz="1600" i="1">
                            <a:latin typeface="Cambria Math" panose="02040503050406030204" pitchFamily="18" charset="0"/>
                          </a:rPr>
                        </m:ctrlPr>
                      </m:fPr>
                      <m:num>
                        <m:r>
                          <a:rPr lang="en-US" altLang="zh-CN" sz="1600">
                            <a:latin typeface="Cambria Math" panose="02040503050406030204" pitchFamily="18" charset="0"/>
                          </a:rPr>
                          <m:t>1</m:t>
                        </m:r>
                      </m:num>
                      <m:den>
                        <m:r>
                          <a:rPr lang="en-US" altLang="zh-CN" sz="1600">
                            <a:latin typeface="Cambria Math" panose="02040503050406030204" pitchFamily="18" charset="0"/>
                          </a:rPr>
                          <m:t>4</m:t>
                        </m:r>
                      </m:den>
                    </m:f>
                  </m:oMath>
                </a14:m>
                <a:r>
                  <a:rPr lang="en-US" sz="1600" dirty="0"/>
                  <a:t>:</a:t>
                </a:r>
              </a:p>
              <a:p>
                <a:endParaRPr lang="en-US" altLang="zh-CN" sz="1600" dirty="0"/>
              </a:p>
              <a:p>
                <a:pPr marL="0" indent="0">
                  <a:buNone/>
                </a:pPr>
                <a:endParaRPr lang="en-US" altLang="zh-CN" sz="1600" dirty="0"/>
              </a:p>
              <a:p>
                <a:endParaRPr lang="en-US" altLang="zh-CN" sz="1600" dirty="0"/>
              </a:p>
              <a:p>
                <a:endParaRPr lang="en-US" sz="1600" dirty="0"/>
              </a:p>
              <a:p>
                <a:endParaRPr lang="en-US" sz="1600" dirty="0"/>
              </a:p>
              <a:p>
                <a:r>
                  <a:rPr lang="en-US" sz="1600" dirty="0"/>
                  <a:t>However, the network weight </a:t>
                </a:r>
                <a14:m>
                  <m:oMath xmlns:m="http://schemas.openxmlformats.org/officeDocument/2006/math">
                    <m:d>
                      <m:dPr>
                        <m:begChr m:val="|"/>
                        <m:endChr m:val="|"/>
                        <m:ctrlPr>
                          <a:rPr lang="en-US" altLang="zh-CN" sz="1600" i="1" smtClean="0">
                            <a:latin typeface="Cambria Math" panose="02040503050406030204" pitchFamily="18" charset="0"/>
                          </a:rPr>
                        </m:ctrlPr>
                      </m:dPr>
                      <m:e>
                        <m:r>
                          <a:rPr lang="en-US" altLang="zh-CN" sz="1600" smtClean="0">
                            <a:latin typeface="Cambria Math" panose="02040503050406030204" pitchFamily="18" charset="0"/>
                          </a:rPr>
                          <m:t>𝑤</m:t>
                        </m:r>
                      </m:e>
                    </m:d>
                  </m:oMath>
                </a14:m>
                <a:r>
                  <a:rPr lang="en-US" sz="1600" dirty="0"/>
                  <a:t> is usually smaller than 1. Therefore, </a:t>
                </a:r>
                <a14:m>
                  <m:oMath xmlns:m="http://schemas.openxmlformats.org/officeDocument/2006/math">
                    <m:d>
                      <m:dPr>
                        <m:begChr m:val="|"/>
                        <m:endChr m:val="|"/>
                        <m:ctrlPr>
                          <a:rPr lang="en-US" altLang="zh-CN" sz="1600" i="1" smtClean="0">
                            <a:latin typeface="Cambria Math" panose="02040503050406030204" pitchFamily="18" charset="0"/>
                          </a:rPr>
                        </m:ctrlPr>
                      </m:dPr>
                      <m:e>
                        <m:sSup>
                          <m:sSupPr>
                            <m:ctrlPr>
                              <a:rPr lang="en-US" altLang="zh-CN" sz="1600" i="1" smtClean="0">
                                <a:latin typeface="Cambria Math" panose="02040503050406030204" pitchFamily="18" charset="0"/>
                              </a:rPr>
                            </m:ctrlPr>
                          </m:sSupPr>
                          <m:e>
                            <m:r>
                              <a:rPr lang="zh-CN" altLang="en-US" sz="1600" smtClean="0">
                                <a:latin typeface="Cambria Math" panose="02040503050406030204" pitchFamily="18" charset="0"/>
                              </a:rPr>
                              <m:t>𝜎</m:t>
                            </m:r>
                          </m:e>
                          <m:sup>
                            <m:r>
                              <a:rPr lang="en-US" altLang="zh-CN" sz="1600" smtClean="0">
                                <a:latin typeface="Cambria Math" panose="02040503050406030204" pitchFamily="18" charset="0"/>
                              </a:rPr>
                              <m:t>′</m:t>
                            </m:r>
                          </m:sup>
                        </m:sSup>
                        <m:d>
                          <m:dPr>
                            <m:ctrlPr>
                              <a:rPr lang="en-US" altLang="zh-CN" sz="1600" i="1" smtClean="0">
                                <a:latin typeface="Cambria Math" panose="02040503050406030204" pitchFamily="18" charset="0"/>
                              </a:rPr>
                            </m:ctrlPr>
                          </m:dPr>
                          <m:e>
                            <m:r>
                              <a:rPr lang="en-US" altLang="zh-CN" sz="1600" smtClean="0">
                                <a:latin typeface="Cambria Math" panose="02040503050406030204" pitchFamily="18" charset="0"/>
                              </a:rPr>
                              <m:t>𝑧</m:t>
                            </m:r>
                          </m:e>
                        </m:d>
                        <m:r>
                          <a:rPr lang="en-US" altLang="zh-CN" sz="1600" smtClean="0">
                            <a:latin typeface="Cambria Math" panose="02040503050406030204" pitchFamily="18" charset="0"/>
                          </a:rPr>
                          <m:t>𝑤</m:t>
                        </m:r>
                      </m:e>
                    </m:d>
                    <m:r>
                      <a:rPr lang="en-US" altLang="zh-CN" sz="1600"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a:latin typeface="Cambria Math" panose="02040503050406030204" pitchFamily="18" charset="0"/>
                          </a:rPr>
                          <m:t>1</m:t>
                        </m:r>
                      </m:num>
                      <m:den>
                        <m:r>
                          <a:rPr lang="en-US" altLang="zh-CN" sz="1600">
                            <a:latin typeface="Cambria Math" panose="02040503050406030204" pitchFamily="18" charset="0"/>
                          </a:rPr>
                          <m:t>4</m:t>
                        </m:r>
                      </m:den>
                    </m:f>
                  </m:oMath>
                </a14:m>
                <a:r>
                  <a:rPr lang="en-US" sz="1600" dirty="0"/>
                  <a:t>. According to the chain rule, as layers increase, the derivation result </a:t>
                </a:r>
                <a14:m>
                  <m:oMath xmlns:m="http://schemas.openxmlformats.org/officeDocument/2006/math">
                    <m:f>
                      <m:fPr>
                        <m:ctrlPr>
                          <a:rPr lang="en-US" altLang="zh-CN" sz="1600" i="1" smtClean="0">
                            <a:latin typeface="Cambria Math" panose="02040503050406030204" pitchFamily="18" charset="0"/>
                          </a:rPr>
                        </m:ctrlPr>
                      </m:fPr>
                      <m:num>
                        <m:r>
                          <a:rPr lang="zh-CN" altLang="en-US" sz="1600" smtClean="0">
                            <a:latin typeface="Cambria Math" panose="02040503050406030204" pitchFamily="18" charset="0"/>
                          </a:rPr>
                          <m:t>𝜕</m:t>
                        </m:r>
                        <m:r>
                          <m:rPr>
                            <m:sty m:val="p"/>
                          </m:rPr>
                          <a:rPr lang="en-US" altLang="zh-CN" sz="1600">
                            <a:latin typeface="Cambria Math" panose="02040503050406030204" pitchFamily="18" charset="0"/>
                          </a:rPr>
                          <m:t>C</m:t>
                        </m:r>
                      </m:num>
                      <m:den>
                        <m:r>
                          <a:rPr lang="zh-CN" altLang="en-US" sz="1600"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smtClean="0">
                                <a:latin typeface="Cambria Math" panose="02040503050406030204" pitchFamily="18" charset="0"/>
                              </a:rPr>
                              <m:t>𝑏</m:t>
                            </m:r>
                          </m:e>
                          <m:sub>
                            <m:r>
                              <a:rPr lang="en-US" altLang="zh-CN" sz="1600" smtClean="0">
                                <a:latin typeface="Cambria Math" panose="02040503050406030204" pitchFamily="18" charset="0"/>
                              </a:rPr>
                              <m:t>1</m:t>
                            </m:r>
                          </m:sub>
                        </m:sSub>
                      </m:den>
                    </m:f>
                  </m:oMath>
                </a14:m>
                <a:r>
                  <a:rPr lang="en-US" sz="1600" dirty="0"/>
                  <a:t> decreases, resulting in the vanishing gradient problem.</a:t>
                </a:r>
              </a:p>
              <a:p>
                <a:r>
                  <a:rPr lang="en-US" sz="1600" dirty="0"/>
                  <a:t>When the network weight </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panose="02040503050406030204" pitchFamily="18" charset="0"/>
                          </a:rPr>
                          <m:t>𝑤</m:t>
                        </m:r>
                      </m:e>
                    </m:d>
                  </m:oMath>
                </a14:m>
                <a:r>
                  <a:rPr lang="en-US" sz="1600" dirty="0"/>
                  <a:t> is large, resulting in </a:t>
                </a:r>
                <a14:m>
                  <m:oMath xmlns:m="http://schemas.openxmlformats.org/officeDocument/2006/math">
                    <m:d>
                      <m:dPr>
                        <m:begChr m:val="|"/>
                        <m:endChr m:val="|"/>
                        <m:ctrlPr>
                          <a:rPr lang="en-US" altLang="zh-CN" sz="1600" i="1" smtClean="0">
                            <a:latin typeface="Cambria Math" panose="02040503050406030204" pitchFamily="18" charset="0"/>
                          </a:rPr>
                        </m:ctrlPr>
                      </m:dPr>
                      <m:e>
                        <m:sSup>
                          <m:sSupPr>
                            <m:ctrlPr>
                              <a:rPr lang="en-US" altLang="zh-CN" sz="1600" i="1" smtClean="0">
                                <a:latin typeface="Cambria Math" panose="02040503050406030204" pitchFamily="18" charset="0"/>
                              </a:rPr>
                            </m:ctrlPr>
                          </m:sSupPr>
                          <m:e>
                            <m:r>
                              <a:rPr lang="zh-CN" altLang="en-US" sz="1600" smtClean="0">
                                <a:latin typeface="Cambria Math" panose="02040503050406030204" pitchFamily="18" charset="0"/>
                              </a:rPr>
                              <m:t>𝜎</m:t>
                            </m:r>
                          </m:e>
                          <m:sup>
                            <m:r>
                              <a:rPr lang="en-US" altLang="zh-CN" sz="1600" smtClean="0">
                                <a:latin typeface="Cambria Math" panose="02040503050406030204" pitchFamily="18" charset="0"/>
                              </a:rPr>
                              <m:t>′</m:t>
                            </m:r>
                          </m:sup>
                        </m:sSup>
                        <m:d>
                          <m:dPr>
                            <m:ctrlPr>
                              <a:rPr lang="en-US" altLang="zh-CN" sz="1600" i="1" smtClean="0">
                                <a:latin typeface="Cambria Math" panose="02040503050406030204" pitchFamily="18" charset="0"/>
                              </a:rPr>
                            </m:ctrlPr>
                          </m:dPr>
                          <m:e>
                            <m:r>
                              <a:rPr lang="en-US" altLang="zh-CN" sz="1600" smtClean="0">
                                <a:latin typeface="Cambria Math" panose="02040503050406030204" pitchFamily="18" charset="0"/>
                              </a:rPr>
                              <m:t>𝑧</m:t>
                            </m:r>
                          </m:e>
                        </m:d>
                        <m:r>
                          <a:rPr lang="en-US" altLang="zh-CN" sz="1600" smtClean="0">
                            <a:latin typeface="Cambria Math" panose="02040503050406030204" pitchFamily="18" charset="0"/>
                          </a:rPr>
                          <m:t>𝑤</m:t>
                        </m:r>
                      </m:e>
                    </m:d>
                    <m:r>
                      <a:rPr lang="en-US" altLang="zh-CN" sz="1600">
                        <a:latin typeface="Cambria Math" panose="02040503050406030204" pitchFamily="18" charset="0"/>
                      </a:rPr>
                      <m:t>&gt;</m:t>
                    </m:r>
                    <m:r>
                      <a:rPr lang="en-US" altLang="zh-CN" sz="1600" smtClean="0">
                        <a:latin typeface="Cambria Math" panose="02040503050406030204" pitchFamily="18" charset="0"/>
                      </a:rPr>
                      <m:t>1</m:t>
                    </m:r>
                  </m:oMath>
                </a14:m>
                <a:r>
                  <a:rPr lang="en-US" sz="1600" dirty="0"/>
                  <a:t>, the exploding gradient problem occurs.</a:t>
                </a:r>
              </a:p>
              <a:p>
                <a:r>
                  <a:rPr lang="en-US" sz="1600" dirty="0"/>
                  <a:t>Solution: For example, gradient clipping is used to alleviate the exploding gradient problem, </a:t>
                </a:r>
                <a:r>
                  <a:rPr lang="en-US" sz="1600" dirty="0" err="1"/>
                  <a:t>ReLU</a:t>
                </a:r>
                <a:r>
                  <a:rPr lang="en-US" sz="1600" dirty="0"/>
                  <a:t> activation function and LSTM are used to alleviate the vanishing gradient problem.</a:t>
                </a:r>
              </a:p>
            </p:txBody>
          </p:sp>
        </mc:Choice>
        <mc:Fallback>
          <p:sp>
            <p:nvSpPr>
              <p:cNvPr id="3" name="内容占位符 2">
                <a:extLst>
                  <a:ext uri="{FF2B5EF4-FFF2-40B4-BE49-F238E27FC236}">
                    <a16:creationId xmlns:a16="http://schemas.microsoft.com/office/drawing/2014/main" id="{41EDB0A9-A246-49FA-B096-F2FA03122528}"/>
                  </a:ext>
                </a:extLst>
              </p:cNvPr>
              <p:cNvSpPr>
                <a:spLocks noGrp="1" noRot="1" noChangeAspect="1" noMove="1" noResize="1" noEditPoints="1" noAdjustHandles="1" noChangeArrowheads="1" noChangeShapeType="1" noTextEdit="1"/>
              </p:cNvSpPr>
              <p:nvPr>
                <p:ph type="body" sz="quarter" idx="10"/>
              </p:nvPr>
            </p:nvSpPr>
            <p:spPr>
              <a:blipFill>
                <a:blip r:embed="rId3"/>
                <a:stretch>
                  <a:fillRect l="-511" b="-876"/>
                </a:stretch>
              </a:blipFill>
            </p:spPr>
            <p:txBody>
              <a:bodyPr/>
              <a:lstStyle/>
              <a:p>
                <a:r>
                  <a:rPr lang="en-US">
                    <a:noFill/>
                  </a:rPr>
                  <a:t> </a:t>
                </a:r>
              </a:p>
            </p:txBody>
          </p:sp>
        </mc:Fallback>
      </mc:AlternateContent>
      <p:pic>
        <p:nvPicPr>
          <p:cNvPr id="11" name="Picture 2" descr="查看源图像">
            <a:extLst>
              <a:ext uri="{FF2B5EF4-FFF2-40B4-BE49-F238E27FC236}">
                <a16:creationId xmlns:a16="http://schemas.microsoft.com/office/drawing/2014/main" id="{0EF99455-6260-439B-828B-07373A6E93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43972" y="1448780"/>
            <a:ext cx="5873325" cy="21306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556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8031F-11A1-4997-9C09-575751B9C124}"/>
              </a:ext>
            </a:extLst>
          </p:cNvPr>
          <p:cNvSpPr>
            <a:spLocks noGrp="1"/>
          </p:cNvSpPr>
          <p:nvPr>
            <p:ph type="title"/>
          </p:nvPr>
        </p:nvSpPr>
        <p:spPr/>
        <p:txBody>
          <a:bodyPr>
            <a:normAutofit/>
          </a:bodyPr>
          <a:lstStyle/>
          <a:p>
            <a:r>
              <a:rPr lang="en-US"/>
              <a:t>Overfitting</a:t>
            </a:r>
          </a:p>
        </p:txBody>
      </p:sp>
      <p:sp>
        <p:nvSpPr>
          <p:cNvPr id="3" name="内容占位符 2">
            <a:extLst>
              <a:ext uri="{FF2B5EF4-FFF2-40B4-BE49-F238E27FC236}">
                <a16:creationId xmlns:a16="http://schemas.microsoft.com/office/drawing/2014/main" id="{B1741B7F-CF15-4C62-B2CF-783EEC024D21}"/>
              </a:ext>
            </a:extLst>
          </p:cNvPr>
          <p:cNvSpPr>
            <a:spLocks noGrp="1"/>
          </p:cNvSpPr>
          <p:nvPr>
            <p:ph type="body" sz="quarter" idx="10"/>
          </p:nvPr>
        </p:nvSpPr>
        <p:spPr/>
        <p:txBody>
          <a:bodyPr/>
          <a:lstStyle/>
          <a:p>
            <a:r>
              <a:rPr lang="en-US" dirty="0"/>
              <a:t>Problem description: The model performs well in the training set, but badly in the test set.</a:t>
            </a:r>
          </a:p>
          <a:p>
            <a:r>
              <a:rPr lang="en-US" dirty="0"/>
              <a:t>Root cause: There are too many feature dimensions, model assumptions, and parameters, too much noise, but very few training data. As a result, the fitting function perfectly predicts the training set, while the prediction result of the test set of new data is poor. Training data is over-fitted without considering generalization capabilities.</a:t>
            </a:r>
          </a:p>
          <a:p>
            <a:r>
              <a:rPr lang="en-US" dirty="0"/>
              <a:t>Solution: For example, data augmentation, regularization, early stopping, and dropout</a:t>
            </a:r>
          </a:p>
        </p:txBody>
      </p:sp>
    </p:spTree>
    <p:extLst>
      <p:ext uri="{BB962C8B-B14F-4D97-AF65-F5344CB8AC3E}">
        <p14:creationId xmlns:p14="http://schemas.microsoft.com/office/powerpoint/2010/main" val="72371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en-US">
                <a:latin typeface="Huawei Sans" panose="020C0503030203020204" pitchFamily="34" charset="0"/>
                <a:ea typeface="+mn-ea"/>
                <a:cs typeface="+mn-ea"/>
                <a:sym typeface="+mn-lt"/>
              </a:rPr>
              <a:t>Development History of Neural Networks</a:t>
            </a:r>
          </a:p>
        </p:txBody>
      </p:sp>
      <p:grpSp>
        <p:nvGrpSpPr>
          <p:cNvPr id="53" name="组合 52"/>
          <p:cNvGrpSpPr/>
          <p:nvPr/>
        </p:nvGrpSpPr>
        <p:grpSpPr>
          <a:xfrm>
            <a:off x="1487488" y="2161753"/>
            <a:ext cx="9505056" cy="2767286"/>
            <a:chOff x="1594800" y="2749946"/>
            <a:chExt cx="9505056" cy="2767286"/>
          </a:xfrm>
        </p:grpSpPr>
        <p:pic>
          <p:nvPicPr>
            <p:cNvPr id="4" name="图片 3"/>
            <p:cNvPicPr>
              <a:picLocks noChangeAspect="1"/>
            </p:cNvPicPr>
            <p:nvPr/>
          </p:nvPicPr>
          <p:blipFill rotWithShape="1">
            <a:blip r:embed="rId3"/>
            <a:srcRect l="15037" r="4568"/>
            <a:stretch/>
          </p:blipFill>
          <p:spPr>
            <a:xfrm>
              <a:off x="1594800" y="5157192"/>
              <a:ext cx="9505056" cy="360040"/>
            </a:xfrm>
            <a:prstGeom prst="rect">
              <a:avLst/>
            </a:prstGeom>
          </p:spPr>
        </p:pic>
        <p:cxnSp>
          <p:nvCxnSpPr>
            <p:cNvPr id="9" name="直接箭头连接符 8"/>
            <p:cNvCxnSpPr/>
            <p:nvPr/>
          </p:nvCxnSpPr>
          <p:spPr bwMode="auto">
            <a:xfrm flipV="1">
              <a:off x="3026038" y="3501008"/>
              <a:ext cx="0" cy="16561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a:endCxn id="24" idx="2"/>
            </p:cNvCxnSpPr>
            <p:nvPr/>
          </p:nvCxnSpPr>
          <p:spPr bwMode="auto">
            <a:xfrm flipV="1">
              <a:off x="5015880" y="3329661"/>
              <a:ext cx="0" cy="18995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直接箭头连接符 10"/>
            <p:cNvCxnSpPr>
              <a:endCxn id="27" idx="2"/>
            </p:cNvCxnSpPr>
            <p:nvPr/>
          </p:nvCxnSpPr>
          <p:spPr bwMode="auto">
            <a:xfrm flipV="1">
              <a:off x="6816080" y="3449259"/>
              <a:ext cx="0" cy="1923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p:nvPr/>
          </p:nvCxnSpPr>
          <p:spPr bwMode="auto">
            <a:xfrm flipV="1">
              <a:off x="8544272" y="3212976"/>
              <a:ext cx="0" cy="2169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V="1">
              <a:off x="9876420" y="3212976"/>
              <a:ext cx="0" cy="23042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9" name="组合 18"/>
            <p:cNvGrpSpPr/>
            <p:nvPr/>
          </p:nvGrpSpPr>
          <p:grpSpPr>
            <a:xfrm>
              <a:off x="2423592" y="3036888"/>
              <a:ext cx="8299246" cy="2173894"/>
              <a:chOff x="3053663" y="3053179"/>
              <a:chExt cx="9535173" cy="2173894"/>
            </a:xfrm>
          </p:grpSpPr>
          <p:sp>
            <p:nvSpPr>
              <p:cNvPr id="17" name="圆角矩形 16"/>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18" name="文本框 17"/>
              <p:cNvSpPr txBox="1"/>
              <p:nvPr/>
            </p:nvSpPr>
            <p:spPr bwMode="auto">
              <a:xfrm>
                <a:off x="3123869" y="3053179"/>
                <a:ext cx="1315947"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Perceptron</a:t>
                </a:r>
              </a:p>
            </p:txBody>
          </p:sp>
          <p:sp>
            <p:nvSpPr>
              <p:cNvPr id="46" name="文本框 45"/>
              <p:cNvSpPr txBox="1"/>
              <p:nvPr/>
            </p:nvSpPr>
            <p:spPr bwMode="auto">
              <a:xfrm>
                <a:off x="4141629" y="3847892"/>
                <a:ext cx="1485562"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Golden age</a:t>
                </a:r>
              </a:p>
            </p:txBody>
          </p:sp>
          <p:sp>
            <p:nvSpPr>
              <p:cNvPr id="47" name="文本框 46"/>
              <p:cNvSpPr txBox="1"/>
              <p:nvPr/>
            </p:nvSpPr>
            <p:spPr bwMode="auto">
              <a:xfrm>
                <a:off x="6569751" y="3955614"/>
                <a:ext cx="111612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AI winter</a:t>
                </a:r>
              </a:p>
            </p:txBody>
          </p:sp>
          <p:sp>
            <p:nvSpPr>
              <p:cNvPr id="48" name="文本框 47"/>
              <p:cNvSpPr txBox="1"/>
              <p:nvPr/>
            </p:nvSpPr>
            <p:spPr bwMode="auto">
              <a:xfrm>
                <a:off x="6116905" y="4834214"/>
                <a:ext cx="928887"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1970</a:t>
                </a:r>
              </a:p>
            </p:txBody>
          </p:sp>
          <p:sp>
            <p:nvSpPr>
              <p:cNvPr id="49" name="文本框 48"/>
              <p:cNvSpPr txBox="1"/>
              <p:nvPr/>
            </p:nvSpPr>
            <p:spPr bwMode="auto">
              <a:xfrm>
                <a:off x="8153916" y="4826223"/>
                <a:ext cx="960161"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1986</a:t>
                </a:r>
              </a:p>
            </p:txBody>
          </p:sp>
          <p:sp>
            <p:nvSpPr>
              <p:cNvPr id="50" name="文本框 49"/>
              <p:cNvSpPr txBox="1"/>
              <p:nvPr/>
            </p:nvSpPr>
            <p:spPr bwMode="auto">
              <a:xfrm>
                <a:off x="10186934" y="4861415"/>
                <a:ext cx="871371"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1995</a:t>
                </a:r>
              </a:p>
            </p:txBody>
          </p:sp>
          <p:sp>
            <p:nvSpPr>
              <p:cNvPr id="51" name="文本框 50"/>
              <p:cNvSpPr txBox="1"/>
              <p:nvPr/>
            </p:nvSpPr>
            <p:spPr bwMode="auto">
              <a:xfrm>
                <a:off x="3753673" y="4801709"/>
                <a:ext cx="1005952"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dirty="0">
                    <a:latin typeface="Huawei Sans" panose="020C0503030203020204" pitchFamily="34" charset="0"/>
                    <a:ea typeface="+mn-ea"/>
                    <a:cs typeface="+mn-ea"/>
                    <a:sym typeface="+mn-lt"/>
                  </a:rPr>
                  <a:t>1958</a:t>
                </a:r>
              </a:p>
            </p:txBody>
          </p:sp>
          <p:sp>
            <p:nvSpPr>
              <p:cNvPr id="52" name="文本框 51"/>
              <p:cNvSpPr txBox="1"/>
              <p:nvPr/>
            </p:nvSpPr>
            <p:spPr bwMode="auto">
              <a:xfrm>
                <a:off x="11693089" y="4826614"/>
                <a:ext cx="895747"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a:latin typeface="Huawei Sans" panose="020C0503030203020204" pitchFamily="34" charset="0"/>
                    <a:ea typeface="+mn-ea"/>
                    <a:cs typeface="+mn-ea"/>
                    <a:sym typeface="+mn-lt"/>
                  </a:rPr>
                  <a:t>2006</a:t>
                </a:r>
              </a:p>
            </p:txBody>
          </p:sp>
        </p:grpSp>
        <p:grpSp>
          <p:nvGrpSpPr>
            <p:cNvPr id="23" name="组合 22"/>
            <p:cNvGrpSpPr/>
            <p:nvPr/>
          </p:nvGrpSpPr>
          <p:grpSpPr>
            <a:xfrm>
              <a:off x="4412638" y="2924944"/>
              <a:ext cx="1206483" cy="404717"/>
              <a:chOff x="3053663" y="3096290"/>
              <a:chExt cx="1386153" cy="404717"/>
            </a:xfrm>
          </p:grpSpPr>
          <p:sp>
            <p:nvSpPr>
              <p:cNvPr id="24" name="圆角矩形 23"/>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5" name="文本框 24"/>
              <p:cNvSpPr txBox="1"/>
              <p:nvPr/>
            </p:nvSpPr>
            <p:spPr bwMode="auto">
              <a:xfrm>
                <a:off x="3179676" y="3160901"/>
                <a:ext cx="111612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XOR</a:t>
                </a:r>
              </a:p>
            </p:txBody>
          </p:sp>
        </p:grpSp>
        <p:grpSp>
          <p:nvGrpSpPr>
            <p:cNvPr id="26" name="组合 25"/>
            <p:cNvGrpSpPr/>
            <p:nvPr/>
          </p:nvGrpSpPr>
          <p:grpSpPr>
            <a:xfrm>
              <a:off x="6212838" y="3044542"/>
              <a:ext cx="1206483" cy="404717"/>
              <a:chOff x="3053663" y="3096290"/>
              <a:chExt cx="1386153" cy="404717"/>
            </a:xfrm>
          </p:grpSpPr>
          <p:sp>
            <p:nvSpPr>
              <p:cNvPr id="27" name="圆角矩形 26"/>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28" name="文本框 27"/>
              <p:cNvSpPr txBox="1"/>
              <p:nvPr/>
            </p:nvSpPr>
            <p:spPr bwMode="auto">
              <a:xfrm>
                <a:off x="3100499" y="3140133"/>
                <a:ext cx="12924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MLP</a:t>
                </a:r>
              </a:p>
            </p:txBody>
          </p:sp>
        </p:grpSp>
        <p:grpSp>
          <p:nvGrpSpPr>
            <p:cNvPr id="33" name="组合 32"/>
            <p:cNvGrpSpPr/>
            <p:nvPr/>
          </p:nvGrpSpPr>
          <p:grpSpPr>
            <a:xfrm>
              <a:off x="7941030" y="2793057"/>
              <a:ext cx="1206483" cy="404717"/>
              <a:chOff x="3053663" y="3096290"/>
              <a:chExt cx="1386153" cy="404717"/>
            </a:xfrm>
          </p:grpSpPr>
          <p:sp>
            <p:nvSpPr>
              <p:cNvPr id="34" name="圆角矩形 33"/>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35" name="文本框 34"/>
              <p:cNvSpPr txBox="1"/>
              <p:nvPr/>
            </p:nvSpPr>
            <p:spPr bwMode="auto">
              <a:xfrm>
                <a:off x="3179676" y="3160901"/>
                <a:ext cx="111612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SVM</a:t>
                </a:r>
              </a:p>
            </p:txBody>
          </p:sp>
        </p:grpSp>
        <p:grpSp>
          <p:nvGrpSpPr>
            <p:cNvPr id="36" name="组合 35"/>
            <p:cNvGrpSpPr/>
            <p:nvPr/>
          </p:nvGrpSpPr>
          <p:grpSpPr>
            <a:xfrm>
              <a:off x="9273178" y="2749946"/>
              <a:ext cx="1206483" cy="519547"/>
              <a:chOff x="3053663" y="3053179"/>
              <a:chExt cx="1386153" cy="519547"/>
            </a:xfrm>
          </p:grpSpPr>
          <p:sp>
            <p:nvSpPr>
              <p:cNvPr id="37" name="圆角矩形 36"/>
              <p:cNvSpPr/>
              <p:nvPr/>
            </p:nvSpPr>
            <p:spPr bwMode="auto">
              <a:xfrm>
                <a:off x="3053663" y="3096290"/>
                <a:ext cx="1386153" cy="404717"/>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mn-ea"/>
                  <a:cs typeface="+mn-ea"/>
                  <a:sym typeface="+mn-lt"/>
                </a:endParaRPr>
              </a:p>
            </p:txBody>
          </p:sp>
          <p:sp>
            <p:nvSpPr>
              <p:cNvPr id="38" name="文本框 37"/>
              <p:cNvSpPr txBox="1"/>
              <p:nvPr/>
            </p:nvSpPr>
            <p:spPr bwMode="auto">
              <a:xfrm>
                <a:off x="3188676" y="3053179"/>
                <a:ext cx="1116125"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mn-ea"/>
                    <a:cs typeface="+mn-ea"/>
                    <a:sym typeface="+mn-lt"/>
                  </a:rPr>
                  <a:t>Deep network</a:t>
                </a:r>
              </a:p>
            </p:txBody>
          </p:sp>
        </p:grpSp>
        <p:cxnSp>
          <p:nvCxnSpPr>
            <p:cNvPr id="43" name="直接箭头连接符 42"/>
            <p:cNvCxnSpPr/>
            <p:nvPr/>
          </p:nvCxnSpPr>
          <p:spPr bwMode="auto">
            <a:xfrm>
              <a:off x="3026038" y="4279430"/>
              <a:ext cx="198200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p:cNvCxnSpPr/>
            <p:nvPr/>
          </p:nvCxnSpPr>
          <p:spPr bwMode="auto">
            <a:xfrm>
              <a:off x="5015879" y="4279430"/>
              <a:ext cx="18001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899645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8031F-11A1-4997-9C09-575751B9C124}"/>
              </a:ext>
            </a:extLst>
          </p:cNvPr>
          <p:cNvSpPr>
            <a:spLocks noGrp="1"/>
          </p:cNvSpPr>
          <p:nvPr>
            <p:ph type="title"/>
          </p:nvPr>
        </p:nvSpPr>
        <p:spPr/>
        <p:txBody>
          <a:bodyPr>
            <a:normAutofit/>
          </a:bodyPr>
          <a:lstStyle/>
          <a:p>
            <a:r>
              <a:rPr lang="en-US"/>
              <a:t>Overfitting</a:t>
            </a:r>
          </a:p>
        </p:txBody>
      </p:sp>
      <p:sp>
        <p:nvSpPr>
          <p:cNvPr id="3" name="内容占位符 2">
            <a:extLst>
              <a:ext uri="{FF2B5EF4-FFF2-40B4-BE49-F238E27FC236}">
                <a16:creationId xmlns:a16="http://schemas.microsoft.com/office/drawing/2014/main" id="{B1741B7F-CF15-4C62-B2CF-783EEC024D21}"/>
              </a:ext>
            </a:extLst>
          </p:cNvPr>
          <p:cNvSpPr>
            <a:spLocks noGrp="1"/>
          </p:cNvSpPr>
          <p:nvPr>
            <p:ph type="body" sz="quarter" idx="10"/>
          </p:nvPr>
        </p:nvSpPr>
        <p:spPr/>
        <p:txBody>
          <a:bodyPr/>
          <a:lstStyle/>
          <a:p>
            <a:r>
              <a:rPr lang="en-US" dirty="0"/>
              <a:t>Problem description: The model performs well in the training set, but badly in the test set.</a:t>
            </a:r>
          </a:p>
          <a:p>
            <a:r>
              <a:rPr lang="en-US" dirty="0"/>
              <a:t>Root cause: There are too many feature dimensions, model assumptions, and parameters, too much noise, but very few training data. As a result, the fitting function perfectly predicts the training set, while the prediction result of the test set of new data is poor. Training data is over-fitted without considering generalization capabilities.</a:t>
            </a:r>
          </a:p>
          <a:p>
            <a:r>
              <a:rPr lang="en-US" dirty="0"/>
              <a:t>Solution: For example, data augmentation, regularization, early stopping, and dropout</a:t>
            </a:r>
          </a:p>
        </p:txBody>
      </p:sp>
    </p:spTree>
    <p:extLst>
      <p:ext uri="{BB962C8B-B14F-4D97-AF65-F5344CB8AC3E}">
        <p14:creationId xmlns:p14="http://schemas.microsoft.com/office/powerpoint/2010/main" val="4273499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4691487" y="1880009"/>
            <a:ext cx="2965490" cy="1085833"/>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64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微软雅黑" pitchFamily="34" charset="-122"/>
                <a:ea typeface="微软雅黑" pitchFamily="34" charset="-122"/>
              </a:rPr>
              <a:t>Thanks</a:t>
            </a:r>
          </a:p>
        </p:txBody>
      </p:sp>
      <p:sp>
        <p:nvSpPr>
          <p:cNvPr id="3" name="文本框 2"/>
          <p:cNvSpPr txBox="1"/>
          <p:nvPr/>
        </p:nvSpPr>
        <p:spPr bwMode="auto">
          <a:xfrm>
            <a:off x="4439816" y="2960948"/>
            <a:ext cx="3468833" cy="716501"/>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rPr>
              <a:t>Any questions?</a:t>
            </a:r>
            <a:endParaRPr lang="zh-CN" altLang="en-US"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5245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lt"/>
              </a:rPr>
              <a:t>Single-Layer Perceptron</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a:lstStyle/>
              <a:p>
                <a:r>
                  <a:rPr lang="en-US" sz="1600" dirty="0"/>
                  <a:t>Input vector: </a:t>
                </a:r>
                <a14:m>
                  <m:oMath xmlns:m="http://schemas.openxmlformats.org/officeDocument/2006/math">
                    <m:r>
                      <a:rPr lang="en-US" altLang="zh-CN" sz="1600">
                        <a:latin typeface="Cambria Math" panose="02040503050406030204" pitchFamily="18" charset="0"/>
                        <a:sym typeface="+mn-lt"/>
                      </a:rPr>
                      <m:t>𝑋</m:t>
                    </m:r>
                    <m:r>
                      <a:rPr lang="en-US" altLang="zh-CN" sz="1600">
                        <a:latin typeface="Cambria Math" panose="02040503050406030204" pitchFamily="18" charset="0"/>
                        <a:sym typeface="+mn-lt"/>
                      </a:rPr>
                      <m:t>=</m:t>
                    </m:r>
                    <m:sSup>
                      <m:sSupPr>
                        <m:ctrlPr>
                          <a:rPr lang="en-US" altLang="zh-CN" sz="1600" i="1">
                            <a:latin typeface="Cambria Math" panose="02040503050406030204" pitchFamily="18" charset="0"/>
                            <a:sym typeface="+mn-lt"/>
                          </a:rPr>
                        </m:ctrlPr>
                      </m:sSupPr>
                      <m:e>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𝑥</m:t>
                            </m:r>
                          </m:e>
                          <m:sub>
                            <m:r>
                              <a:rPr lang="en-US" sz="1600" dirty="0">
                                <a:latin typeface="Cambria Math" panose="02040503050406030204" pitchFamily="18" charset="0"/>
                                <a:sym typeface="+mn-lt"/>
                              </a:rPr>
                              <m:t>0</m:t>
                            </m:r>
                          </m:sub>
                        </m:sSub>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𝑥</m:t>
                            </m:r>
                          </m:e>
                          <m:sub>
                            <m:r>
                              <a:rPr lang="en-US" sz="1600" dirty="0">
                                <a:latin typeface="Cambria Math" panose="02040503050406030204" pitchFamily="18" charset="0"/>
                                <a:sym typeface="+mn-lt"/>
                              </a:rPr>
                              <m:t>1</m:t>
                            </m:r>
                          </m:sub>
                        </m:sSub>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𝑥</m:t>
                            </m:r>
                          </m:e>
                          <m:sub>
                            <m:r>
                              <a:rPr lang="en-US" sz="1600" dirty="0">
                                <a:latin typeface="Cambria Math" panose="02040503050406030204" pitchFamily="18" charset="0"/>
                                <a:sym typeface="+mn-lt"/>
                              </a:rPr>
                              <m:t>𝑛</m:t>
                            </m:r>
                          </m:sub>
                        </m:sSub>
                        <m:r>
                          <a:rPr lang="en-US" sz="1600" dirty="0">
                            <a:latin typeface="Cambria Math" panose="02040503050406030204" pitchFamily="18" charset="0"/>
                            <a:sym typeface="+mn-lt"/>
                          </a:rPr>
                          <m:t>]</m:t>
                        </m:r>
                      </m:e>
                      <m:sup>
                        <m:r>
                          <a:rPr lang="en-US" altLang="zh-CN" sz="1600">
                            <a:latin typeface="Cambria Math" panose="02040503050406030204" pitchFamily="18" charset="0"/>
                            <a:sym typeface="+mn-lt"/>
                          </a:rPr>
                          <m:t>𝑇</m:t>
                        </m:r>
                      </m:sup>
                    </m:sSup>
                  </m:oMath>
                </a14:m>
                <a:endParaRPr lang="en-US" sz="1600" dirty="0"/>
              </a:p>
              <a:p>
                <a:r>
                  <a:rPr lang="en-US" sz="1600" dirty="0"/>
                  <a:t>Weight: </a:t>
                </a:r>
                <a14:m>
                  <m:oMath xmlns:m="http://schemas.openxmlformats.org/officeDocument/2006/math">
                    <m:r>
                      <a:rPr lang="en-US" altLang="zh-CN" sz="1600">
                        <a:latin typeface="Cambria Math" panose="02040503050406030204" pitchFamily="18" charset="0"/>
                        <a:sym typeface="+mn-lt"/>
                      </a:rPr>
                      <m:t>𝑊</m:t>
                    </m:r>
                    <m:r>
                      <a:rPr lang="en-US" altLang="zh-CN" sz="1600">
                        <a:latin typeface="Cambria Math" panose="02040503050406030204" pitchFamily="18" charset="0"/>
                        <a:sym typeface="+mn-lt"/>
                      </a:rPr>
                      <m:t>=</m:t>
                    </m:r>
                    <m:sSup>
                      <m:sSupPr>
                        <m:ctrlPr>
                          <a:rPr lang="en-US" altLang="zh-CN" sz="1600" i="1">
                            <a:latin typeface="Cambria Math" panose="02040503050406030204" pitchFamily="18" charset="0"/>
                            <a:sym typeface="+mn-lt"/>
                          </a:rPr>
                        </m:ctrlPr>
                      </m:sSupPr>
                      <m:e>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𝜔</m:t>
                            </m:r>
                          </m:e>
                          <m:sub>
                            <m:r>
                              <a:rPr lang="en-US" sz="1600" dirty="0">
                                <a:latin typeface="Cambria Math" panose="02040503050406030204" pitchFamily="18" charset="0"/>
                                <a:sym typeface="+mn-lt"/>
                              </a:rPr>
                              <m:t>0</m:t>
                            </m:r>
                          </m:sub>
                        </m:sSub>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𝜔</m:t>
                            </m:r>
                          </m:e>
                          <m:sub>
                            <m:r>
                              <a:rPr lang="en-US" sz="1600" dirty="0">
                                <a:latin typeface="Cambria Math" panose="02040503050406030204" pitchFamily="18" charset="0"/>
                                <a:sym typeface="+mn-lt"/>
                              </a:rPr>
                              <m:t>1</m:t>
                            </m:r>
                          </m:sub>
                        </m:sSub>
                        <m:r>
                          <a:rPr lang="en-US" sz="1600" dirty="0">
                            <a:latin typeface="Cambria Math" panose="02040503050406030204" pitchFamily="18" charset="0"/>
                            <a:sym typeface="+mn-lt"/>
                          </a:rPr>
                          <m:t>,…,</m:t>
                        </m:r>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𝜔</m:t>
                            </m:r>
                          </m:e>
                          <m:sub>
                            <m:r>
                              <a:rPr lang="en-US" sz="1600" dirty="0">
                                <a:latin typeface="Cambria Math" panose="02040503050406030204" pitchFamily="18" charset="0"/>
                                <a:sym typeface="+mn-lt"/>
                              </a:rPr>
                              <m:t>𝑛</m:t>
                            </m:r>
                          </m:sub>
                        </m:sSub>
                        <m:r>
                          <a:rPr lang="en-US" sz="1600" dirty="0">
                            <a:latin typeface="Cambria Math" panose="02040503050406030204" pitchFamily="18" charset="0"/>
                            <a:sym typeface="+mn-lt"/>
                          </a:rPr>
                          <m:t>]</m:t>
                        </m:r>
                      </m:e>
                      <m:sup>
                        <m:r>
                          <a:rPr lang="en-US" altLang="zh-CN" sz="1600">
                            <a:latin typeface="Cambria Math" panose="02040503050406030204" pitchFamily="18" charset="0"/>
                            <a:sym typeface="+mn-lt"/>
                          </a:rPr>
                          <m:t>𝑇</m:t>
                        </m:r>
                      </m:sup>
                    </m:sSup>
                  </m:oMath>
                </a14:m>
                <a:r>
                  <a:rPr lang="en-US" sz="1600" dirty="0"/>
                  <a:t>, in which </a:t>
                </a:r>
                <a14:m>
                  <m:oMath xmlns:m="http://schemas.openxmlformats.org/officeDocument/2006/math">
                    <m:sSub>
                      <m:sSubPr>
                        <m:ctrlPr>
                          <a:rPr lang="en-US" sz="1600" i="1" dirty="0">
                            <a:latin typeface="Cambria Math" panose="02040503050406030204" pitchFamily="18" charset="0"/>
                            <a:sym typeface="+mn-lt"/>
                          </a:rPr>
                        </m:ctrlPr>
                      </m:sSubPr>
                      <m:e>
                        <m:r>
                          <a:rPr lang="en-US" sz="1600" dirty="0">
                            <a:latin typeface="Cambria Math" panose="02040503050406030204" pitchFamily="18" charset="0"/>
                            <a:sym typeface="+mn-lt"/>
                          </a:rPr>
                          <m:t>𝜔</m:t>
                        </m:r>
                      </m:e>
                      <m:sub>
                        <m:r>
                          <a:rPr lang="en-US" sz="1600" dirty="0">
                            <a:latin typeface="Cambria Math" panose="02040503050406030204" pitchFamily="18" charset="0"/>
                            <a:sym typeface="+mn-lt"/>
                          </a:rPr>
                          <m:t>0</m:t>
                        </m:r>
                      </m:sub>
                    </m:sSub>
                  </m:oMath>
                </a14:m>
                <a:r>
                  <a:rPr lang="en-US" sz="1600" dirty="0"/>
                  <a:t> is the offset.</a:t>
                </a:r>
              </a:p>
              <a:p>
                <a:r>
                  <a:rPr lang="en-US" sz="1600" dirty="0"/>
                  <a:t>Activation function: </a:t>
                </a:r>
                <a14:m>
                  <m:oMath xmlns:m="http://schemas.openxmlformats.org/officeDocument/2006/math">
                    <m:r>
                      <a:rPr lang="en-US" altLang="zh-CN" sz="1600">
                        <a:latin typeface="Cambria Math" panose="02040503050406030204" pitchFamily="18" charset="0"/>
                        <a:sym typeface="+mn-lt"/>
                      </a:rPr>
                      <m:t>𝑂</m:t>
                    </m:r>
                    <m:r>
                      <a:rPr lang="en-US" altLang="zh-CN" sz="1600">
                        <a:latin typeface="Cambria Math" panose="02040503050406030204" pitchFamily="18" charset="0"/>
                        <a:sym typeface="+mn-lt"/>
                      </a:rPr>
                      <m:t>=</m:t>
                    </m:r>
                    <m:r>
                      <a:rPr lang="en-US" altLang="zh-CN" sz="1600">
                        <a:latin typeface="Cambria Math" panose="02040503050406030204" pitchFamily="18" charset="0"/>
                        <a:sym typeface="+mn-lt"/>
                      </a:rPr>
                      <m:t>𝑠𝑖𝑔𝑛</m:t>
                    </m:r>
                    <m:d>
                      <m:dPr>
                        <m:ctrlPr>
                          <a:rPr lang="en-US" altLang="zh-CN" sz="1600" i="1">
                            <a:latin typeface="Cambria Math" panose="02040503050406030204" pitchFamily="18" charset="0"/>
                            <a:sym typeface="+mn-lt"/>
                          </a:rPr>
                        </m:ctrlPr>
                      </m:dPr>
                      <m:e>
                        <m:r>
                          <a:rPr lang="en-US" altLang="zh-CN" sz="1600">
                            <a:latin typeface="Cambria Math" panose="02040503050406030204" pitchFamily="18" charset="0"/>
                            <a:sym typeface="+mn-lt"/>
                          </a:rPr>
                          <m:t>𝑛𝑒𝑡</m:t>
                        </m:r>
                      </m:e>
                    </m:d>
                    <m:r>
                      <a:rPr lang="en-US" altLang="zh-CN" sz="1600">
                        <a:latin typeface="Cambria Math" panose="02040503050406030204" pitchFamily="18" charset="0"/>
                        <a:sym typeface="+mn-lt"/>
                      </a:rPr>
                      <m:t>=</m:t>
                    </m:r>
                    <m:d>
                      <m:dPr>
                        <m:begChr m:val="{"/>
                        <m:endChr m:val=""/>
                        <m:ctrlPr>
                          <a:rPr lang="en-US" altLang="zh-CN" sz="1600" i="1">
                            <a:latin typeface="Cambria Math" panose="02040503050406030204" pitchFamily="18" charset="0"/>
                            <a:sym typeface="+mn-lt"/>
                          </a:rPr>
                        </m:ctrlPr>
                      </m:dPr>
                      <m:e>
                        <m:eqArr>
                          <m:eqArrPr>
                            <m:ctrlPr>
                              <a:rPr lang="en-US" altLang="zh-CN" sz="1600" i="1">
                                <a:latin typeface="Cambria Math" panose="02040503050406030204" pitchFamily="18" charset="0"/>
                                <a:sym typeface="+mn-lt"/>
                              </a:rPr>
                            </m:ctrlPr>
                          </m:eqArrPr>
                          <m:e>
                            <m:r>
                              <a:rPr lang="en-US" altLang="zh-CN" sz="1600">
                                <a:latin typeface="Cambria Math" panose="02040503050406030204" pitchFamily="18" charset="0"/>
                                <a:sym typeface="+mn-lt"/>
                              </a:rPr>
                              <m:t>1</m:t>
                            </m:r>
                            <m:r>
                              <a:rPr lang="en-US" altLang="zh-CN" sz="1600">
                                <a:latin typeface="Cambria Math" panose="02040503050406030204" pitchFamily="18" charset="0"/>
                                <a:sym typeface="+mn-lt"/>
                              </a:rPr>
                              <m:t>,</m:t>
                            </m:r>
                            <m:r>
                              <a:rPr lang="en-US" altLang="zh-CN" sz="1600">
                                <a:latin typeface="Cambria Math" panose="02040503050406030204" pitchFamily="18" charset="0"/>
                                <a:sym typeface="+mn-lt"/>
                              </a:rPr>
                              <m:t>𝑛𝑒𝑡</m:t>
                            </m:r>
                            <m:r>
                              <a:rPr lang="en-US" altLang="zh-CN" sz="1600">
                                <a:latin typeface="Cambria Math" panose="02040503050406030204" pitchFamily="18" charset="0"/>
                                <a:sym typeface="+mn-lt"/>
                              </a:rPr>
                              <m:t>&gt;</m:t>
                            </m:r>
                            <m:r>
                              <a:rPr lang="en-US" altLang="zh-CN" sz="1600">
                                <a:latin typeface="Cambria Math" panose="02040503050406030204" pitchFamily="18" charset="0"/>
                                <a:sym typeface="+mn-lt"/>
                              </a:rPr>
                              <m:t>0</m:t>
                            </m:r>
                            <m:r>
                              <a:rPr lang="en-US" altLang="zh-CN" sz="1600">
                                <a:latin typeface="Cambria Math" panose="02040503050406030204" pitchFamily="18" charset="0"/>
                                <a:sym typeface="+mn-lt"/>
                              </a:rPr>
                              <m:t>,</m:t>
                            </m:r>
                          </m:e>
                          <m:e>
                            <m:r>
                              <a:rPr lang="en-US" sz="1600">
                                <a:latin typeface="Cambria Math" panose="02040503050406030204" pitchFamily="18" charset="0"/>
                                <a:sym typeface="+mn-lt"/>
                              </a:rPr>
                              <m:t>−</m:t>
                            </m:r>
                            <m:r>
                              <a:rPr lang="en-US" sz="1600">
                                <a:latin typeface="Cambria Math" panose="02040503050406030204" pitchFamily="18" charset="0"/>
                                <a:sym typeface="+mn-lt"/>
                              </a:rPr>
                              <m:t>1</m:t>
                            </m:r>
                            <m:r>
                              <a:rPr lang="en-US" sz="1600">
                                <a:latin typeface="Cambria Math" panose="02040503050406030204" pitchFamily="18" charset="0"/>
                                <a:sym typeface="+mn-lt"/>
                              </a:rPr>
                              <m:t>,</m:t>
                            </m:r>
                            <m:r>
                              <a:rPr lang="en-US" sz="1600">
                                <a:latin typeface="Cambria Math" panose="02040503050406030204" pitchFamily="18" charset="0"/>
                                <a:sym typeface="+mn-lt"/>
                              </a:rPr>
                              <m:t>𝑜𝑡</m:t>
                            </m:r>
                            <m:r>
                              <a:rPr lang="en-US" sz="1600">
                                <a:latin typeface="Cambria Math" panose="02040503050406030204" pitchFamily="18" charset="0"/>
                                <a:sym typeface="+mn-lt"/>
                              </a:rPr>
                              <m:t>h</m:t>
                            </m:r>
                            <m:r>
                              <a:rPr lang="en-US" sz="1600">
                                <a:latin typeface="Cambria Math" panose="02040503050406030204" pitchFamily="18" charset="0"/>
                                <a:sym typeface="+mn-lt"/>
                              </a:rPr>
                              <m:t>𝑒𝑟𝑤𝑖𝑠𝑒</m:t>
                            </m:r>
                            <m:r>
                              <a:rPr lang="en-US" sz="1600">
                                <a:latin typeface="Cambria Math" panose="02040503050406030204" pitchFamily="18" charset="0"/>
                                <a:sym typeface="+mn-lt"/>
                              </a:rPr>
                              <m:t>.</m:t>
                            </m:r>
                          </m:e>
                        </m:eqArr>
                      </m:e>
                    </m:d>
                  </m:oMath>
                </a14:m>
                <a:endParaRPr lang="en-US" sz="1600" dirty="0"/>
              </a:p>
              <a:p>
                <a:r>
                  <a:rPr lang="en-US" sz="1600" dirty="0"/>
                  <a:t>The preceding perceptron is equivalent to a classifier. It uses the high-dimensional </a:t>
                </a:r>
                <a14:m>
                  <m:oMath xmlns:m="http://schemas.openxmlformats.org/officeDocument/2006/math">
                    <m:r>
                      <a:rPr lang="en-US" altLang="zh-CN" sz="1600" dirty="0">
                        <a:latin typeface="Cambria Math" panose="02040503050406030204" pitchFamily="18" charset="0"/>
                        <a:sym typeface="+mn-lt"/>
                      </a:rPr>
                      <m:t>𝑋</m:t>
                    </m:r>
                  </m:oMath>
                </a14:m>
                <a:r>
                  <a:rPr lang="en-US" sz="1600" dirty="0"/>
                  <a:t> vector as the input and performs binary classification on input samples in the high-dimensional space. When </a:t>
                </a:r>
                <a14:m>
                  <m:oMath xmlns:m="http://schemas.openxmlformats.org/officeDocument/2006/math">
                    <m:sSup>
                      <m:sSupPr>
                        <m:ctrlPr>
                          <a:rPr lang="en-US" altLang="zh-CN" sz="1600" i="1">
                            <a:latin typeface="Cambria Math" panose="02040503050406030204" pitchFamily="18" charset="0"/>
                            <a:sym typeface="+mn-lt"/>
                          </a:rPr>
                        </m:ctrlPr>
                      </m:sSupPr>
                      <m:e>
                        <m:r>
                          <a:rPr lang="en-US" altLang="zh-CN" sz="1600">
                            <a:latin typeface="Cambria Math" panose="02040503050406030204" pitchFamily="18" charset="0"/>
                            <a:sym typeface="+mn-lt"/>
                          </a:rPr>
                          <m:t>𝑾</m:t>
                        </m:r>
                      </m:e>
                      <m:sup>
                        <m:r>
                          <a:rPr lang="en-US" altLang="zh-CN" sz="1600">
                            <a:latin typeface="Cambria Math" panose="02040503050406030204" pitchFamily="18" charset="0"/>
                            <a:sym typeface="+mn-lt"/>
                          </a:rPr>
                          <m:t>𝑻</m:t>
                        </m:r>
                      </m:sup>
                    </m:sSup>
                    <m:r>
                      <a:rPr lang="en-US" altLang="zh-CN" sz="1600">
                        <a:latin typeface="Cambria Math" panose="02040503050406030204" pitchFamily="18" charset="0"/>
                        <a:sym typeface="+mn-lt"/>
                      </a:rPr>
                      <m:t>𝐗</m:t>
                    </m:r>
                    <m:r>
                      <a:rPr lang="en-US" altLang="zh-CN" sz="1600">
                        <a:latin typeface="Cambria Math" panose="02040503050406030204" pitchFamily="18" charset="0"/>
                        <a:sym typeface="+mn-lt"/>
                      </a:rPr>
                      <m:t>&gt;</m:t>
                    </m:r>
                    <m:r>
                      <a:rPr lang="en-US" altLang="zh-CN" sz="1600">
                        <a:latin typeface="Cambria Math" panose="02040503050406030204" pitchFamily="18" charset="0"/>
                        <a:sym typeface="+mn-lt"/>
                      </a:rPr>
                      <m:t>0</m:t>
                    </m:r>
                  </m:oMath>
                </a14:m>
                <a:r>
                  <a:rPr lang="en-US" sz="1600" dirty="0"/>
                  <a:t>, </a:t>
                </a:r>
                <a14:m>
                  <m:oMath xmlns:m="http://schemas.openxmlformats.org/officeDocument/2006/math">
                    <m:r>
                      <m:rPr>
                        <m:sty m:val="p"/>
                      </m:rPr>
                      <a:rPr lang="en-US" altLang="zh-CN" sz="1600" dirty="0" smtClean="0">
                        <a:latin typeface="Cambria Math" panose="02040503050406030204" pitchFamily="18" charset="0"/>
                        <a:sym typeface="+mn-lt"/>
                      </a:rPr>
                      <m:t>O</m:t>
                    </m:r>
                    <m:r>
                      <a:rPr lang="en-US" altLang="zh-CN" sz="1600" dirty="0">
                        <a:latin typeface="Cambria Math" panose="02040503050406030204" pitchFamily="18" charset="0"/>
                        <a:sym typeface="+mn-lt"/>
                      </a:rPr>
                      <m:t>=</m:t>
                    </m:r>
                    <m:r>
                      <a:rPr lang="en-US" altLang="zh-CN" sz="1600" dirty="0">
                        <a:latin typeface="Cambria Math" panose="02040503050406030204" pitchFamily="18" charset="0"/>
                        <a:sym typeface="+mn-lt"/>
                      </a:rPr>
                      <m:t>1</m:t>
                    </m:r>
                  </m:oMath>
                </a14:m>
                <a:r>
                  <a:rPr lang="en-US" sz="1600" dirty="0"/>
                  <a:t>. In this case, the samples are classified into a type. Otherwise, </a:t>
                </a:r>
                <a14:m>
                  <m:oMath xmlns:m="http://schemas.openxmlformats.org/officeDocument/2006/math">
                    <m:r>
                      <m:rPr>
                        <m:sty m:val="p"/>
                      </m:rPr>
                      <a:rPr lang="en-US" altLang="zh-CN" sz="1600" dirty="0" smtClean="0">
                        <a:latin typeface="Cambria Math" panose="02040503050406030204" pitchFamily="18" charset="0"/>
                        <a:sym typeface="+mn-lt"/>
                      </a:rPr>
                      <m:t>O</m:t>
                    </m:r>
                    <m:r>
                      <a:rPr lang="en-US" altLang="zh-CN" sz="1600" dirty="0">
                        <a:latin typeface="Cambria Math" panose="02040503050406030204" pitchFamily="18" charset="0"/>
                        <a:sym typeface="+mn-lt"/>
                      </a:rPr>
                      <m:t>=−</m:t>
                    </m:r>
                    <m:r>
                      <a:rPr lang="en-US" altLang="zh-CN" sz="1600" dirty="0">
                        <a:latin typeface="Cambria Math" panose="02040503050406030204" pitchFamily="18" charset="0"/>
                        <a:sym typeface="+mn-lt"/>
                      </a:rPr>
                      <m:t>1</m:t>
                    </m:r>
                  </m:oMath>
                </a14:m>
                <a:r>
                  <a:rPr lang="en-US" sz="1600" dirty="0">
                    <a:sym typeface="+mn-lt"/>
                  </a:rPr>
                  <a:t>. In this case, the samples are classified into the other type. The boundary of these two types is </a:t>
                </a:r>
                <a14:m>
                  <m:oMath xmlns:m="http://schemas.openxmlformats.org/officeDocument/2006/math">
                    <m:sSup>
                      <m:sSupPr>
                        <m:ctrlPr>
                          <a:rPr lang="en-US" altLang="zh-CN" sz="1600" i="1">
                            <a:latin typeface="Cambria Math" panose="02040503050406030204" pitchFamily="18" charset="0"/>
                            <a:sym typeface="+mn-lt"/>
                          </a:rPr>
                        </m:ctrlPr>
                      </m:sSupPr>
                      <m:e>
                        <m:r>
                          <a:rPr lang="en-US" altLang="zh-CN" sz="1600">
                            <a:latin typeface="Cambria Math" panose="02040503050406030204" pitchFamily="18" charset="0"/>
                            <a:sym typeface="+mn-lt"/>
                          </a:rPr>
                          <m:t>𝑾</m:t>
                        </m:r>
                      </m:e>
                      <m:sup>
                        <m:r>
                          <a:rPr lang="en-US" altLang="zh-CN" sz="1600">
                            <a:latin typeface="Cambria Math" panose="02040503050406030204" pitchFamily="18" charset="0"/>
                            <a:sym typeface="+mn-lt"/>
                          </a:rPr>
                          <m:t>𝑻</m:t>
                        </m:r>
                      </m:sup>
                    </m:sSup>
                    <m:r>
                      <a:rPr lang="en-US" altLang="zh-CN" sz="1600">
                        <a:latin typeface="Cambria Math" panose="02040503050406030204" pitchFamily="18" charset="0"/>
                        <a:sym typeface="+mn-lt"/>
                      </a:rPr>
                      <m:t>𝐗</m:t>
                    </m:r>
                    <m:r>
                      <a:rPr lang="en-US" altLang="zh-CN" sz="1600">
                        <a:latin typeface="Cambria Math" panose="02040503050406030204" pitchFamily="18" charset="0"/>
                        <a:sym typeface="+mn-lt"/>
                      </a:rPr>
                      <m:t>=</m:t>
                    </m:r>
                    <m:r>
                      <a:rPr lang="en-US" altLang="zh-CN" sz="1600">
                        <a:latin typeface="Cambria Math" panose="02040503050406030204" pitchFamily="18" charset="0"/>
                        <a:sym typeface="+mn-lt"/>
                      </a:rPr>
                      <m:t>0</m:t>
                    </m:r>
                  </m:oMath>
                </a14:m>
                <a:r>
                  <a:rPr lang="en-US" sz="1600" dirty="0"/>
                  <a:t>, which is a high-dimensional </a:t>
                </a:r>
                <a:r>
                  <a:rPr lang="en-US" sz="1600" dirty="0" err="1"/>
                  <a:t>hyperplane</a:t>
                </a:r>
                <a:r>
                  <a:rPr lang="en-US" sz="1600" dirty="0"/>
                  <a:t>.</a:t>
                </a:r>
              </a:p>
              <a:p>
                <a:endParaRPr lang="en-US" sz="1600" dirty="0">
                  <a:sym typeface="+mn-lt"/>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3"/>
                <a:stretch>
                  <a:fillRect l="-57" t="-501" r="-511"/>
                </a:stretch>
              </a:blipFill>
            </p:spPr>
            <p:txBody>
              <a:bodyPr/>
              <a:lstStyle/>
              <a:p>
                <a:r>
                  <a:rPr lang="en-US">
                    <a:noFill/>
                  </a:rPr>
                  <a:t> </a:t>
                </a:r>
              </a:p>
            </p:txBody>
          </p:sp>
        </mc:Fallback>
      </mc:AlternateContent>
      <p:pic>
        <p:nvPicPr>
          <p:cNvPr id="7" name="图片 6"/>
          <p:cNvPicPr>
            <a:picLocks noChangeAspect="1"/>
          </p:cNvPicPr>
          <p:nvPr/>
        </p:nvPicPr>
        <p:blipFill>
          <a:blip r:embed="rId4"/>
          <a:stretch>
            <a:fillRect/>
          </a:stretch>
        </p:blipFill>
        <p:spPr>
          <a:xfrm>
            <a:off x="3130446" y="4435969"/>
            <a:ext cx="5373474" cy="1428576"/>
          </a:xfrm>
          <a:prstGeom prst="rect">
            <a:avLst/>
          </a:prstGeom>
          <a:ln w="12700">
            <a:solidFill>
              <a:schemeClr val="bg1">
                <a:lumMod val="85000"/>
              </a:schemeClr>
            </a:solidFill>
          </a:ln>
        </p:spPr>
      </p:pic>
      <mc:AlternateContent xmlns:mc="http://schemas.openxmlformats.org/markup-compatibility/2006" xmlns:a14="http://schemas.microsoft.com/office/drawing/2010/main">
        <mc:Choice Requires="a14">
          <p:sp>
            <p:nvSpPr>
              <p:cNvPr id="10" name="文本框 9"/>
              <p:cNvSpPr txBox="1"/>
              <p:nvPr/>
            </p:nvSpPr>
            <p:spPr>
              <a:xfrm>
                <a:off x="5461615" y="5911922"/>
                <a:ext cx="1861407" cy="468262"/>
              </a:xfrm>
              <a:prstGeom prst="rect">
                <a:avLst/>
              </a:prstGeom>
              <a:noFill/>
            </p:spPr>
            <p:txBody>
              <a:bodyPr wrap="square" rtlCol="0">
                <a:noAutofit/>
              </a:bodyPr>
              <a:lstStyle/>
              <a:p>
                <a:pPr algn="ctr" fontAlgn="ctr"/>
                <a:r>
                  <a:rPr lang="en-US" sz="1200" dirty="0">
                    <a:latin typeface="Huawei Sans" panose="020C0503030203020204" pitchFamily="34" charset="0"/>
                    <a:ea typeface="+mn-ea"/>
                    <a:cs typeface="+mn-ea"/>
                    <a:sym typeface="+mn-lt"/>
                  </a:rPr>
                  <a:t>Classification plane </a:t>
                </a:r>
              </a:p>
              <a:p>
                <a:pPr algn="ctr" fontAlgn="ctr"/>
                <a14:m>
                  <m:oMathPara xmlns:m="http://schemas.openxmlformats.org/officeDocument/2006/math">
                    <m:oMathParaPr>
                      <m:jc m:val="left"/>
                    </m:oMathParaPr>
                    <m:oMath xmlns:m="http://schemas.openxmlformats.org/officeDocument/2006/math">
                      <m:r>
                        <a:rPr lang="en-US" altLang="zh-CN" sz="1200" i="1" dirty="0">
                          <a:latin typeface="Cambria Math" panose="02040503050406030204" pitchFamily="18" charset="0"/>
                          <a:ea typeface="+mn-ea"/>
                          <a:cs typeface="+mn-ea"/>
                          <a:sym typeface="+mn-lt"/>
                        </a:rPr>
                        <m:t>𝐴𝑥</m:t>
                      </m:r>
                      <m:r>
                        <a:rPr lang="en-US" altLang="zh-CN" sz="1200" i="1" dirty="0">
                          <a:latin typeface="Cambria Math" panose="02040503050406030204" pitchFamily="18" charset="0"/>
                          <a:ea typeface="+mn-ea"/>
                          <a:cs typeface="+mn-ea"/>
                          <a:sym typeface="+mn-lt"/>
                        </a:rPr>
                        <m:t>+</m:t>
                      </m:r>
                      <m:r>
                        <a:rPr lang="en-US" altLang="zh-CN" sz="1200" i="1" dirty="0">
                          <a:latin typeface="Cambria Math" panose="02040503050406030204" pitchFamily="18" charset="0"/>
                          <a:ea typeface="+mn-ea"/>
                          <a:cs typeface="+mn-ea"/>
                          <a:sym typeface="+mn-lt"/>
                        </a:rPr>
                        <m:t>𝐵𝑦</m:t>
                      </m:r>
                      <m:r>
                        <a:rPr lang="en-US" altLang="zh-CN" sz="1200" i="1" dirty="0">
                          <a:latin typeface="Cambria Math" panose="02040503050406030204" pitchFamily="18" charset="0"/>
                          <a:ea typeface="+mn-ea"/>
                          <a:cs typeface="+mn-ea"/>
                          <a:sym typeface="+mn-lt"/>
                        </a:rPr>
                        <m:t>+</m:t>
                      </m:r>
                      <m:r>
                        <a:rPr lang="en-US" altLang="zh-CN" sz="1200" i="1" dirty="0">
                          <a:latin typeface="Cambria Math" panose="02040503050406030204" pitchFamily="18" charset="0"/>
                          <a:ea typeface="+mn-ea"/>
                          <a:cs typeface="+mn-ea"/>
                          <a:sym typeface="+mn-lt"/>
                        </a:rPr>
                        <m:t>𝐶𝑧</m:t>
                      </m:r>
                      <m:r>
                        <a:rPr lang="en-US" altLang="zh-CN" sz="1200" i="1" dirty="0">
                          <a:latin typeface="Cambria Math" panose="02040503050406030204" pitchFamily="18" charset="0"/>
                          <a:ea typeface="+mn-ea"/>
                          <a:cs typeface="+mn-ea"/>
                          <a:sym typeface="+mn-lt"/>
                        </a:rPr>
                        <m:t>+</m:t>
                      </m:r>
                      <m:r>
                        <a:rPr lang="en-US" altLang="zh-CN" sz="1200" i="1" dirty="0">
                          <a:latin typeface="Cambria Math" panose="02040503050406030204" pitchFamily="18" charset="0"/>
                          <a:ea typeface="+mn-ea"/>
                          <a:cs typeface="+mn-ea"/>
                          <a:sym typeface="+mn-lt"/>
                        </a:rPr>
                        <m:t>𝐷</m:t>
                      </m:r>
                      <m:r>
                        <a:rPr lang="en-US" altLang="zh-CN" sz="1200" i="1" dirty="0">
                          <a:latin typeface="Cambria Math" panose="02040503050406030204" pitchFamily="18" charset="0"/>
                          <a:ea typeface="+mn-ea"/>
                          <a:cs typeface="+mn-ea"/>
                          <a:sym typeface="+mn-lt"/>
                        </a:rPr>
                        <m:t>=</m:t>
                      </m:r>
                      <m:r>
                        <a:rPr lang="en-US" altLang="zh-CN" sz="1200" i="1" dirty="0">
                          <a:latin typeface="Cambria Math" panose="02040503050406030204" pitchFamily="18" charset="0"/>
                          <a:ea typeface="+mn-ea"/>
                          <a:cs typeface="+mn-ea"/>
                          <a:sym typeface="+mn-lt"/>
                        </a:rPr>
                        <m:t>0</m:t>
                      </m:r>
                    </m:oMath>
                  </m:oMathPara>
                </a14:m>
                <a:endParaRPr lang="en-US" sz="1200" dirty="0">
                  <a:latin typeface="Huawei Sans" panose="020C0503030203020204" pitchFamily="34" charset="0"/>
                  <a:ea typeface="+mn-ea"/>
                  <a:cs typeface="+mn-ea"/>
                  <a:sym typeface="+mn-lt"/>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461615" y="5911922"/>
                <a:ext cx="1861407" cy="468262"/>
              </a:xfrm>
              <a:prstGeom prst="rect">
                <a:avLst/>
              </a:prstGeom>
              <a:blipFill rotWithShape="0">
                <a:blip r:embed="rId5"/>
                <a:stretch>
                  <a:fillRect t="-1299"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889126" y="5893643"/>
                <a:ext cx="2288535" cy="600164"/>
              </a:xfrm>
              <a:prstGeom prst="rect">
                <a:avLst/>
              </a:prstGeom>
              <a:noFill/>
            </p:spPr>
            <p:txBody>
              <a:bodyPr wrap="square" rtlCol="0">
                <a:noAutofit/>
              </a:bodyPr>
              <a:lstStyle/>
              <a:p>
                <a:pPr algn="ctr" fontAlgn="ctr"/>
                <a:r>
                  <a:rPr lang="en-US" sz="1200">
                    <a:latin typeface="Huawei Sans" panose="020C0503030203020204" pitchFamily="34" charset="0"/>
                    <a:ea typeface="+mn-ea"/>
                    <a:cs typeface="+mn-ea"/>
                    <a:sym typeface="+mn-lt"/>
                  </a:rPr>
                  <a:t>Classification hyperplane</a:t>
                </a:r>
              </a:p>
              <a:p>
                <a:pPr algn="ctr" fontAlgn="ctr"/>
                <a14:m>
                  <m:oMathPara xmlns:m="http://schemas.openxmlformats.org/officeDocument/2006/math">
                    <m:oMathParaPr>
                      <m:jc m:val="center"/>
                    </m:oMathParaPr>
                    <m:oMath xmlns:m="http://schemas.openxmlformats.org/officeDocument/2006/math">
                      <m:sSup>
                        <m:sSupPr>
                          <m:ctrlPr>
                            <a:rPr lang="en-US" altLang="zh-CN" sz="1200" i="1">
                              <a:latin typeface="Cambria Math" panose="02040503050406030204" pitchFamily="18" charset="0"/>
                              <a:ea typeface="+mn-ea"/>
                              <a:cs typeface="+mn-ea"/>
                              <a:sym typeface="+mn-lt"/>
                            </a:rPr>
                          </m:ctrlPr>
                        </m:sSupPr>
                        <m:e>
                          <m:r>
                            <a:rPr lang="en-US" altLang="zh-CN" sz="1200" i="1">
                              <a:latin typeface="Cambria Math" panose="02040503050406030204" pitchFamily="18" charset="0"/>
                              <a:ea typeface="+mn-ea"/>
                              <a:cs typeface="+mn-ea"/>
                              <a:sym typeface="+mn-lt"/>
                            </a:rPr>
                            <m:t>𝑊</m:t>
                          </m:r>
                        </m:e>
                        <m:sup>
                          <m:r>
                            <a:rPr lang="en-US" altLang="zh-CN" sz="1200" i="1">
                              <a:latin typeface="Cambria Math" panose="02040503050406030204" pitchFamily="18" charset="0"/>
                              <a:ea typeface="+mn-ea"/>
                              <a:cs typeface="+mn-ea"/>
                              <a:sym typeface="+mn-lt"/>
                            </a:rPr>
                            <m:t>𝑇</m:t>
                          </m:r>
                        </m:sup>
                      </m:sSup>
                      <m:r>
                        <m:rPr>
                          <m:sty m:val="p"/>
                        </m:rPr>
                        <a:rPr lang="en-US" altLang="zh-CN" sz="1200" i="1">
                          <a:latin typeface="Cambria Math" panose="02040503050406030204" pitchFamily="18" charset="0"/>
                          <a:ea typeface="+mn-ea"/>
                          <a:cs typeface="+mn-ea"/>
                          <a:sym typeface="+mn-lt"/>
                        </a:rPr>
                        <m:t>X</m:t>
                      </m:r>
                      <m:r>
                        <a:rPr lang="en-US" altLang="zh-CN" sz="1200" b="1">
                          <a:latin typeface="Cambria Math" panose="02040503050406030204" pitchFamily="18" charset="0"/>
                          <a:ea typeface="+mn-ea"/>
                          <a:cs typeface="+mn-ea"/>
                          <a:sym typeface="+mn-lt"/>
                        </a:rPr>
                        <m:t>+</m:t>
                      </m:r>
                      <m:r>
                        <a:rPr lang="en-US" altLang="zh-CN" sz="1200" i="1">
                          <a:latin typeface="Cambria Math" panose="02040503050406030204" pitchFamily="18" charset="0"/>
                          <a:ea typeface="+mn-ea"/>
                          <a:cs typeface="+mn-ea"/>
                          <a:sym typeface="+mn-lt"/>
                        </a:rPr>
                        <m:t>𝑏</m:t>
                      </m:r>
                      <m:r>
                        <a:rPr lang="en-US" altLang="zh-CN" sz="1200" i="1">
                          <a:latin typeface="Cambria Math" panose="02040503050406030204" pitchFamily="18" charset="0"/>
                          <a:ea typeface="+mn-ea"/>
                          <a:cs typeface="+mn-ea"/>
                          <a:sym typeface="+mn-lt"/>
                        </a:rPr>
                        <m:t>=</m:t>
                      </m:r>
                      <m:r>
                        <a:rPr lang="en-US" altLang="zh-CN" sz="1200">
                          <a:latin typeface="Cambria Math" panose="02040503050406030204" pitchFamily="18" charset="0"/>
                          <a:ea typeface="+mn-ea"/>
                          <a:cs typeface="+mn-ea"/>
                          <a:sym typeface="+mn-lt"/>
                        </a:rPr>
                        <m:t>0</m:t>
                      </m:r>
                    </m:oMath>
                  </m:oMathPara>
                </a14:m>
                <a:endParaRPr lang="en-US" sz="1200">
                  <a:latin typeface="Huawei Sans" panose="020C0503030203020204" pitchFamily="34" charset="0"/>
                  <a:ea typeface="+mn-ea"/>
                  <a:cs typeface="+mn-ea"/>
                  <a:sym typeface="+mn-lt"/>
                </a:endParaRPr>
              </a:p>
              <a:p>
                <a:pPr algn="ctr" fontAlgn="ctr"/>
                <a:endParaRPr lang="zh-CN" altLang="en-US" sz="900" dirty="0">
                  <a:latin typeface="Huawei Sans" panose="020C0503030203020204" pitchFamily="34" charset="0"/>
                  <a:ea typeface="+mn-ea"/>
                  <a:cs typeface="+mn-ea"/>
                  <a:sym typeface="+mn-lt"/>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889126" y="5893643"/>
                <a:ext cx="2288535" cy="600164"/>
              </a:xfrm>
              <a:prstGeom prst="rect">
                <a:avLst/>
              </a:prstGeom>
              <a:blipFill rotWithShape="0">
                <a:blip r:embed="rId6"/>
                <a:stretch>
                  <a:fillRect t="-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183301" y="5912132"/>
                <a:ext cx="1519462" cy="646331"/>
              </a:xfrm>
              <a:prstGeom prst="rect">
                <a:avLst/>
              </a:prstGeom>
              <a:noFill/>
            </p:spPr>
            <p:txBody>
              <a:bodyPr wrap="square" rtlCol="0">
                <a:noAutofit/>
              </a:bodyPr>
              <a:lstStyle/>
              <a:p>
                <a:pPr algn="ctr" fontAlgn="ctr"/>
                <a:r>
                  <a:rPr lang="en-US" sz="1200" dirty="0">
                    <a:latin typeface="Huawei Sans" panose="020C0503030203020204" pitchFamily="34" charset="0"/>
                    <a:ea typeface="+mn-ea"/>
                    <a:cs typeface="+mn-ea"/>
                    <a:sym typeface="+mn-lt"/>
                  </a:rPr>
                  <a:t>Classification line </a:t>
                </a:r>
              </a:p>
              <a:p>
                <a:pPr algn="ctr" fontAlgn="ctr"/>
                <a14:m>
                  <m:oMathPara xmlns:m="http://schemas.openxmlformats.org/officeDocument/2006/math">
                    <m:oMathParaPr>
                      <m:jc m:val="left"/>
                    </m:oMathParaPr>
                    <m:oMath xmlns:m="http://schemas.openxmlformats.org/officeDocument/2006/math">
                      <m:r>
                        <a:rPr lang="zh-CN" altLang="en-US" sz="1200" i="1" dirty="0">
                          <a:latin typeface="Cambria Math" panose="02040503050406030204" pitchFamily="18" charset="0"/>
                          <a:ea typeface="+mn-ea"/>
                          <a:cs typeface="+mn-ea"/>
                          <a:sym typeface="+mn-lt"/>
                        </a:rPr>
                        <m:t>𝐴𝑥</m:t>
                      </m:r>
                      <m:r>
                        <a:rPr lang="en-US" altLang="zh-CN" sz="1200" i="1" dirty="0">
                          <a:latin typeface="Cambria Math" panose="02040503050406030204" pitchFamily="18" charset="0"/>
                          <a:ea typeface="+mn-ea"/>
                          <a:cs typeface="+mn-ea"/>
                          <a:sym typeface="+mn-lt"/>
                        </a:rPr>
                        <m:t>+</m:t>
                      </m:r>
                      <m:r>
                        <a:rPr lang="zh-CN" altLang="en-US" sz="1200" i="1" dirty="0">
                          <a:latin typeface="Cambria Math" panose="02040503050406030204" pitchFamily="18" charset="0"/>
                          <a:ea typeface="+mn-ea"/>
                          <a:cs typeface="+mn-ea"/>
                          <a:sym typeface="+mn-lt"/>
                        </a:rPr>
                        <m:t>𝐵𝑦</m:t>
                      </m:r>
                      <m:r>
                        <a:rPr lang="en-US" altLang="zh-CN" sz="1200" i="1" dirty="0">
                          <a:latin typeface="Cambria Math" panose="02040503050406030204" pitchFamily="18" charset="0"/>
                          <a:ea typeface="+mn-ea"/>
                          <a:cs typeface="+mn-ea"/>
                          <a:sym typeface="+mn-lt"/>
                        </a:rPr>
                        <m:t>+</m:t>
                      </m:r>
                      <m:r>
                        <a:rPr lang="zh-CN" altLang="en-US" sz="1200" i="1" dirty="0">
                          <a:latin typeface="Cambria Math" panose="02040503050406030204" pitchFamily="18" charset="0"/>
                          <a:ea typeface="+mn-ea"/>
                          <a:cs typeface="+mn-ea"/>
                          <a:sym typeface="+mn-lt"/>
                        </a:rPr>
                        <m:t>𝐶</m:t>
                      </m:r>
                      <m:r>
                        <a:rPr lang="en-US" altLang="zh-CN" sz="1200" i="1" dirty="0">
                          <a:latin typeface="Cambria Math" panose="02040503050406030204" pitchFamily="18" charset="0"/>
                          <a:ea typeface="+mn-ea"/>
                          <a:cs typeface="+mn-ea"/>
                          <a:sym typeface="+mn-lt"/>
                        </a:rPr>
                        <m:t>=</m:t>
                      </m:r>
                      <m:r>
                        <a:rPr lang="en-US" altLang="zh-CN" sz="1200" i="1" dirty="0">
                          <a:latin typeface="Cambria Math" panose="02040503050406030204" pitchFamily="18" charset="0"/>
                          <a:ea typeface="+mn-ea"/>
                          <a:cs typeface="+mn-ea"/>
                          <a:sym typeface="+mn-lt"/>
                        </a:rPr>
                        <m:t>0</m:t>
                      </m:r>
                    </m:oMath>
                  </m:oMathPara>
                </a14:m>
                <a:endParaRPr lang="en-US" sz="1200" dirty="0">
                  <a:latin typeface="Huawei Sans" panose="020C0503030203020204" pitchFamily="34" charset="0"/>
                  <a:ea typeface="+mn-ea"/>
                  <a:cs typeface="+mn-ea"/>
                  <a:sym typeface="+mn-lt"/>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183301" y="5912132"/>
                <a:ext cx="1519462" cy="646331"/>
              </a:xfrm>
              <a:prstGeom prst="rect">
                <a:avLst/>
              </a:prstGeom>
              <a:blipFill rotWithShape="0">
                <a:blip r:embed="rId7"/>
                <a:stretch>
                  <a:fillRect t="-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719573" y="5912132"/>
                <a:ext cx="1657768" cy="461665"/>
              </a:xfrm>
              <a:prstGeom prst="rect">
                <a:avLst/>
              </a:prstGeom>
              <a:noFill/>
            </p:spPr>
            <p:txBody>
              <a:bodyPr wrap="square" rtlCol="0">
                <a:noAutofit/>
              </a:bodyPr>
              <a:lstStyle/>
              <a:p>
                <a:pPr algn="ctr" fontAlgn="ctr"/>
                <a:r>
                  <a:rPr lang="en-US" sz="1200" dirty="0">
                    <a:latin typeface="Huawei Sans" panose="020C0503030203020204" pitchFamily="34" charset="0"/>
                    <a:ea typeface="+mn-ea"/>
                    <a:cs typeface="+mn-ea"/>
                    <a:sym typeface="+mn-lt"/>
                  </a:rPr>
                  <a:t>Classification point</a:t>
                </a:r>
              </a:p>
              <a:p>
                <a:pPr algn="ctr" fontAlgn="ctr"/>
                <a14:m>
                  <m:oMathPara xmlns:m="http://schemas.openxmlformats.org/officeDocument/2006/math">
                    <m:oMathParaPr>
                      <m:jc m:val="center"/>
                    </m:oMathParaPr>
                    <m:oMath xmlns:m="http://schemas.openxmlformats.org/officeDocument/2006/math">
                      <m:r>
                        <a:rPr lang="en-US" altLang="zh-CN" sz="1200" i="1" dirty="0">
                          <a:latin typeface="Cambria Math" panose="02040503050406030204" pitchFamily="18" charset="0"/>
                          <a:ea typeface="+mn-ea"/>
                          <a:cs typeface="+mn-ea"/>
                          <a:sym typeface="+mn-lt"/>
                        </a:rPr>
                        <m:t>𝐴𝑥</m:t>
                      </m:r>
                      <m:r>
                        <a:rPr lang="en-US" altLang="zh-CN" sz="1200" i="1" dirty="0">
                          <a:latin typeface="Cambria Math" panose="02040503050406030204" pitchFamily="18" charset="0"/>
                          <a:ea typeface="+mn-ea"/>
                          <a:cs typeface="+mn-ea"/>
                          <a:sym typeface="+mn-lt"/>
                        </a:rPr>
                        <m:t>+</m:t>
                      </m:r>
                      <m:r>
                        <a:rPr lang="en-US" altLang="zh-CN" sz="1200" b="0" i="1" dirty="0" smtClean="0">
                          <a:latin typeface="Cambria Math" panose="02040503050406030204" pitchFamily="18" charset="0"/>
                          <a:ea typeface="+mn-ea"/>
                          <a:cs typeface="+mn-ea"/>
                          <a:sym typeface="+mn-lt"/>
                        </a:rPr>
                        <m:t>𝐵</m:t>
                      </m:r>
                      <m:r>
                        <a:rPr lang="en-US" altLang="zh-CN" sz="1200" i="1" dirty="0">
                          <a:latin typeface="Cambria Math" panose="02040503050406030204" pitchFamily="18" charset="0"/>
                          <a:ea typeface="+mn-ea"/>
                          <a:cs typeface="+mn-ea"/>
                          <a:sym typeface="+mn-lt"/>
                        </a:rPr>
                        <m:t>=</m:t>
                      </m:r>
                      <m:r>
                        <a:rPr lang="en-US" altLang="zh-CN" sz="1200" b="0" i="1" dirty="0" smtClean="0">
                          <a:latin typeface="Cambria Math" panose="02040503050406030204" pitchFamily="18" charset="0"/>
                          <a:ea typeface="+mn-ea"/>
                          <a:cs typeface="+mn-ea"/>
                          <a:sym typeface="+mn-lt"/>
                        </a:rPr>
                        <m:t>0</m:t>
                      </m:r>
                    </m:oMath>
                  </m:oMathPara>
                </a14:m>
                <a:endParaRPr lang="en-US" sz="1200" dirty="0">
                  <a:latin typeface="Huawei Sans" panose="020C0503030203020204" pitchFamily="34" charset="0"/>
                  <a:ea typeface="+mn-ea"/>
                  <a:cs typeface="+mn-ea"/>
                  <a:sym typeface="+mn-lt"/>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719573" y="5912132"/>
                <a:ext cx="1657768" cy="461665"/>
              </a:xfrm>
              <a:prstGeom prst="rect">
                <a:avLst/>
              </a:prstGeom>
              <a:blipFill rotWithShape="0">
                <a:blip r:embed="rId8"/>
                <a:stretch>
                  <a:fillRect t="-1316"/>
                </a:stretch>
              </a:blipFill>
            </p:spPr>
            <p:txBody>
              <a:bodyPr/>
              <a:lstStyle/>
              <a:p>
                <a:r>
                  <a:rPr lang="en-US">
                    <a:noFill/>
                  </a:rPr>
                  <a:t> </a:t>
                </a:r>
              </a:p>
            </p:txBody>
          </p:sp>
        </mc:Fallback>
      </mc:AlternateContent>
      <p:grpSp>
        <p:nvGrpSpPr>
          <p:cNvPr id="9" name="组合 8"/>
          <p:cNvGrpSpPr/>
          <p:nvPr/>
        </p:nvGrpSpPr>
        <p:grpSpPr>
          <a:xfrm>
            <a:off x="6889126" y="1174694"/>
            <a:ext cx="3503441" cy="1650277"/>
            <a:chOff x="7041096" y="1238454"/>
            <a:chExt cx="4059460" cy="2286928"/>
          </a:xfrm>
        </p:grpSpPr>
        <p:pic>
          <p:nvPicPr>
            <p:cNvPr id="4" name="图片 3"/>
            <p:cNvPicPr>
              <a:picLocks noChangeAspect="1"/>
            </p:cNvPicPr>
            <p:nvPr/>
          </p:nvPicPr>
          <p:blipFill>
            <a:blip r:embed="rId9"/>
            <a:stretch>
              <a:fillRect/>
            </a:stretch>
          </p:blipFill>
          <p:spPr>
            <a:xfrm>
              <a:off x="7041096" y="1238454"/>
              <a:ext cx="4059460" cy="1533950"/>
            </a:xfrm>
            <a:prstGeom prst="rect">
              <a:avLst/>
            </a:prstGeom>
            <a:ln w="12700">
              <a:solidFill>
                <a:schemeClr val="bg1">
                  <a:lumMod val="85000"/>
                </a:schemeClr>
              </a:solidFill>
            </a:ln>
          </p:spPr>
        </p:pic>
        <p:grpSp>
          <p:nvGrpSpPr>
            <p:cNvPr id="8" name="组合 7"/>
            <p:cNvGrpSpPr/>
            <p:nvPr/>
          </p:nvGrpSpPr>
          <p:grpSpPr>
            <a:xfrm>
              <a:off x="7141880" y="1323431"/>
              <a:ext cx="3305065" cy="2201951"/>
              <a:chOff x="7141880" y="1323431"/>
              <a:chExt cx="3305065" cy="2201951"/>
            </a:xfrm>
          </p:grpSpPr>
          <mc:AlternateContent xmlns:mc="http://schemas.openxmlformats.org/markup-compatibility/2006" xmlns:a14="http://schemas.microsoft.com/office/drawing/2010/main">
            <mc:Choice Requires="a14">
              <p:sp>
                <p:nvSpPr>
                  <p:cNvPr id="6" name="文本框 5"/>
                  <p:cNvSpPr txBox="1"/>
                  <p:nvPr/>
                </p:nvSpPr>
                <p:spPr>
                  <a:xfrm>
                    <a:off x="8058324" y="2767956"/>
                    <a:ext cx="2388621" cy="757426"/>
                  </a:xfrm>
                  <a:prstGeom prst="rect">
                    <a:avLst/>
                  </a:prstGeom>
                  <a:noFill/>
                </p:spPr>
                <p:txBody>
                  <a:bodyPr wrap="square" rtlCol="0">
                    <a:noAutofit/>
                  </a:bodyPr>
                  <a:lstStyle/>
                  <a:p>
                    <a:pPr font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mn-ea"/>
                              <a:sym typeface="+mn-lt"/>
                            </a:rPr>
                            <m:t>𝑛𝑒𝑡</m:t>
                          </m:r>
                          <m:r>
                            <a:rPr lang="en-US" altLang="zh-CN" sz="1400" i="1">
                              <a:latin typeface="Cambria Math" panose="02040503050406030204" pitchFamily="18" charset="0"/>
                              <a:cs typeface="+mn-ea"/>
                              <a:sym typeface="+mn-lt"/>
                            </a:rPr>
                            <m:t>=</m:t>
                          </m:r>
                          <m:nary>
                            <m:naryPr>
                              <m:chr m:val="∑"/>
                              <m:ctrlPr>
                                <a:rPr lang="zh-CN" altLang="en-US" sz="1400" i="1">
                                  <a:latin typeface="Cambria Math" panose="02040503050406030204" pitchFamily="18" charset="0"/>
                                  <a:cs typeface="+mn-ea"/>
                                  <a:sym typeface="+mn-lt"/>
                                </a:rPr>
                              </m:ctrlPr>
                            </m:naryPr>
                            <m:sub>
                              <m:r>
                                <m:rPr>
                                  <m:brk m:alnAt="23"/>
                                </m:rPr>
                                <a:rPr lang="en-US" altLang="zh-CN" sz="1400" i="1">
                                  <a:latin typeface="Cambria Math" panose="02040503050406030204" pitchFamily="18" charset="0"/>
                                  <a:cs typeface="+mn-ea"/>
                                  <a:sym typeface="+mn-lt"/>
                                </a:rPr>
                                <m:t>𝑖</m:t>
                              </m:r>
                              <m:r>
                                <a:rPr lang="en-US" altLang="zh-CN" sz="1400" i="1">
                                  <a:latin typeface="Cambria Math" panose="02040503050406030204" pitchFamily="18" charset="0"/>
                                  <a:cs typeface="+mn-ea"/>
                                  <a:sym typeface="+mn-lt"/>
                                </a:rPr>
                                <m:t>=</m:t>
                              </m:r>
                              <m:r>
                                <m:rPr>
                                  <m:brk m:alnAt="23"/>
                                </m:rPr>
                                <a:rPr lang="en-US" altLang="zh-CN" sz="1400" i="1">
                                  <a:latin typeface="Cambria Math" panose="02040503050406030204" pitchFamily="18" charset="0"/>
                                  <a:cs typeface="+mn-ea"/>
                                  <a:sym typeface="+mn-lt"/>
                                </a:rPr>
                                <m:t>0</m:t>
                              </m:r>
                            </m:sub>
                            <m:sup>
                              <m:r>
                                <a:rPr lang="en-US" altLang="zh-CN" sz="1400" i="1">
                                  <a:latin typeface="Cambria Math" panose="02040503050406030204" pitchFamily="18" charset="0"/>
                                  <a:cs typeface="+mn-ea"/>
                                  <a:sym typeface="+mn-lt"/>
                                </a:rPr>
                                <m:t>𝑛</m:t>
                              </m:r>
                            </m:sup>
                            <m:e>
                              <m:sSub>
                                <m:sSubPr>
                                  <m:ctrlPr>
                                    <a:rPr lang="en-US" altLang="zh-CN" sz="1400" i="1">
                                      <a:latin typeface="Cambria Math" panose="02040503050406030204" pitchFamily="18" charset="0"/>
                                      <a:cs typeface="+mn-ea"/>
                                      <a:sym typeface="+mn-lt"/>
                                    </a:rPr>
                                  </m:ctrlPr>
                                </m:sSubPr>
                                <m:e>
                                  <m:r>
                                    <a:rPr lang="zh-CN" altLang="en-US" sz="1400" i="1">
                                      <a:latin typeface="Cambria Math" panose="02040503050406030204" pitchFamily="18" charset="0"/>
                                      <a:cs typeface="+mn-ea"/>
                                      <a:sym typeface="+mn-lt"/>
                                    </a:rPr>
                                    <m:t>𝜔</m:t>
                                  </m:r>
                                </m:e>
                                <m:sub>
                                  <m:r>
                                    <a:rPr lang="en-US" altLang="zh-CN" sz="1400" i="1">
                                      <a:latin typeface="Cambria Math" panose="02040503050406030204" pitchFamily="18" charset="0"/>
                                      <a:cs typeface="+mn-ea"/>
                                      <a:sym typeface="+mn-lt"/>
                                    </a:rPr>
                                    <m:t>𝑖</m:t>
                                  </m:r>
                                </m:sub>
                              </m:sSub>
                              <m:sSub>
                                <m:sSubPr>
                                  <m:ctrlPr>
                                    <a:rPr lang="en-US" altLang="zh-CN" sz="1400" i="1">
                                      <a:latin typeface="Cambria Math" panose="02040503050406030204" pitchFamily="18" charset="0"/>
                                      <a:cs typeface="+mn-ea"/>
                                      <a:sym typeface="+mn-lt"/>
                                    </a:rPr>
                                  </m:ctrlPr>
                                </m:sSubPr>
                                <m:e>
                                  <m:r>
                                    <a:rPr lang="en-US" altLang="zh-CN" sz="1400" i="1">
                                      <a:latin typeface="Cambria Math" panose="02040503050406030204" pitchFamily="18" charset="0"/>
                                      <a:cs typeface="+mn-ea"/>
                                      <a:sym typeface="+mn-lt"/>
                                    </a:rPr>
                                    <m:t>𝑥</m:t>
                                  </m:r>
                                </m:e>
                                <m:sub>
                                  <m:r>
                                    <a:rPr lang="en-US" altLang="zh-CN" sz="1400" i="1">
                                      <a:latin typeface="Cambria Math" panose="02040503050406030204" pitchFamily="18" charset="0"/>
                                      <a:cs typeface="+mn-ea"/>
                                      <a:sym typeface="+mn-lt"/>
                                    </a:rPr>
                                    <m:t>𝑖</m:t>
                                  </m:r>
                                </m:sub>
                              </m:sSub>
                            </m:e>
                          </m:nary>
                          <m:r>
                            <a:rPr lang="en-US" altLang="zh-CN" sz="1400" i="1">
                              <a:latin typeface="Cambria Math" panose="02040503050406030204" pitchFamily="18" charset="0"/>
                              <a:cs typeface="+mn-ea"/>
                              <a:sym typeface="+mn-lt"/>
                            </a:rPr>
                            <m:t>=</m:t>
                          </m:r>
                          <m:sSup>
                            <m:sSupPr>
                              <m:ctrlPr>
                                <a:rPr lang="en-US" altLang="zh-CN" sz="1400" b="1" i="1">
                                  <a:latin typeface="Cambria Math" panose="02040503050406030204" pitchFamily="18" charset="0"/>
                                  <a:cs typeface="+mn-ea"/>
                                  <a:sym typeface="+mn-lt"/>
                                </a:rPr>
                              </m:ctrlPr>
                            </m:sSupPr>
                            <m:e>
                              <m:r>
                                <a:rPr lang="en-US" altLang="zh-CN" sz="1400" b="1" i="1">
                                  <a:latin typeface="Cambria Math" panose="02040503050406030204" pitchFamily="18" charset="0"/>
                                  <a:cs typeface="+mn-ea"/>
                                  <a:sym typeface="+mn-lt"/>
                                </a:rPr>
                                <m:t>𝑾</m:t>
                              </m:r>
                            </m:e>
                            <m:sup>
                              <m:r>
                                <a:rPr lang="en-US" altLang="zh-CN" sz="1400" b="1" i="1">
                                  <a:latin typeface="Cambria Math" panose="02040503050406030204" pitchFamily="18" charset="0"/>
                                  <a:cs typeface="+mn-ea"/>
                                  <a:sym typeface="+mn-lt"/>
                                </a:rPr>
                                <m:t>𝑻</m:t>
                              </m:r>
                            </m:sup>
                          </m:sSup>
                          <m:r>
                            <a:rPr lang="en-US" altLang="zh-CN" sz="1400" b="1">
                              <a:latin typeface="Cambria Math" panose="02040503050406030204" pitchFamily="18" charset="0"/>
                              <a:cs typeface="+mn-ea"/>
                              <a:sym typeface="+mn-lt"/>
                            </a:rPr>
                            <m:t>𝐗</m:t>
                          </m:r>
                        </m:oMath>
                      </m:oMathPara>
                    </a14:m>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058324" y="2767956"/>
                    <a:ext cx="2388621" cy="757426"/>
                  </a:xfrm>
                  <a:prstGeom prst="rect">
                    <a:avLst/>
                  </a:prstGeom>
                  <a:blipFill rotWithShape="0">
                    <a:blip r:embed="rId10"/>
                    <a:stretch>
                      <a:fillRect b="-16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bwMode="auto">
                  <a:xfrm>
                    <a:off x="7141880" y="1323431"/>
                    <a:ext cx="305770" cy="365658"/>
                  </a:xfrm>
                  <a:prstGeom prst="rect">
                    <a:avLst/>
                  </a:prstGeom>
                  <a:solidFill>
                    <a:schemeClr val="bg1"/>
                  </a:solid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𝑥</m:t>
                              </m:r>
                            </m:e>
                            <m:sub>
                              <m:r>
                                <a:rPr lang="en-US" altLang="zh-CN" b="0" i="1" smtClean="0">
                                  <a:latin typeface="Cambria Math" panose="02040503050406030204" pitchFamily="18" charset="0"/>
                                  <a:cs typeface="+mn-ea"/>
                                  <a:sym typeface="+mn-lt"/>
                                </a:rPr>
                                <m:t>1</m:t>
                              </m:r>
                            </m:sub>
                          </m:sSub>
                        </m:oMath>
                      </m:oMathPara>
                    </a14:m>
                    <a:endParaRPr/>
                  </a:p>
                </p:txBody>
              </p:sp>
            </mc:Choice>
            <mc:Fallback xmlns="">
              <p:sp>
                <p:nvSpPr>
                  <p:cNvPr id="5" name="文本框 4"/>
                  <p:cNvSpPr txBox="1">
                    <a:spLocks noRot="1" noChangeAspect="1" noMove="1" noResize="1" noEditPoints="1" noAdjustHandles="1" noChangeArrowheads="1" noChangeShapeType="1" noTextEdit="1"/>
                  </p:cNvSpPr>
                  <p:nvPr/>
                </p:nvSpPr>
                <p:spPr bwMode="auto">
                  <a:xfrm>
                    <a:off x="7141880" y="1323431"/>
                    <a:ext cx="305770" cy="365658"/>
                  </a:xfrm>
                  <a:prstGeom prst="rect">
                    <a:avLst/>
                  </a:prstGeom>
                  <a:blipFill rotWithShape="0">
                    <a:blip r:embed="rId11"/>
                    <a:stretch>
                      <a:fillRect/>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bwMode="auto">
                  <a:xfrm>
                    <a:off x="7141880" y="1720908"/>
                    <a:ext cx="305770" cy="365658"/>
                  </a:xfrm>
                  <a:prstGeom prst="rect">
                    <a:avLst/>
                  </a:prstGeom>
                  <a:solidFill>
                    <a:schemeClr val="bg1"/>
                  </a:solid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𝑥</m:t>
                              </m:r>
                            </m:e>
                            <m:sub>
                              <m:r>
                                <a:rPr lang="en-US" altLang="zh-CN" b="0" i="1" smtClean="0">
                                  <a:latin typeface="Cambria Math" panose="02040503050406030204" pitchFamily="18" charset="0"/>
                                  <a:cs typeface="+mn-ea"/>
                                  <a:sym typeface="+mn-lt"/>
                                </a:rPr>
                                <m:t>2</m:t>
                              </m:r>
                            </m:sub>
                          </m:sSub>
                        </m:oMath>
                      </m:oMathPara>
                    </a14:m>
                    <a:endParaRPr/>
                  </a:p>
                </p:txBody>
              </p:sp>
            </mc:Choice>
            <mc:Fallback xmlns="">
              <p:sp>
                <p:nvSpPr>
                  <p:cNvPr id="16" name="文本框 15"/>
                  <p:cNvSpPr txBox="1">
                    <a:spLocks noRot="1" noChangeAspect="1" noMove="1" noResize="1" noEditPoints="1" noAdjustHandles="1" noChangeArrowheads="1" noChangeShapeType="1" noTextEdit="1"/>
                  </p:cNvSpPr>
                  <p:nvPr/>
                </p:nvSpPr>
                <p:spPr bwMode="auto">
                  <a:xfrm>
                    <a:off x="7141880" y="1720908"/>
                    <a:ext cx="305770" cy="365658"/>
                  </a:xfrm>
                  <a:prstGeom prst="rect">
                    <a:avLst/>
                  </a:prstGeom>
                  <a:blipFill rotWithShape="0">
                    <a:blip r:embed="rId12"/>
                    <a:stretch>
                      <a:fillRect/>
                    </a:stretch>
                  </a:blipFill>
                  <a:ln w="9525"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bwMode="auto">
                  <a:xfrm>
                    <a:off x="7141880" y="2480010"/>
                    <a:ext cx="305770" cy="365658"/>
                  </a:xfrm>
                  <a:prstGeom prst="rect">
                    <a:avLst/>
                  </a:prstGeom>
                  <a:solidFill>
                    <a:schemeClr val="bg1"/>
                  </a:solid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𝑥</m:t>
                              </m:r>
                            </m:e>
                            <m:sub>
                              <m:r>
                                <a:rPr lang="en-US" altLang="zh-CN" b="0" i="1" smtClean="0">
                                  <a:latin typeface="Cambria Math" panose="02040503050406030204" pitchFamily="18" charset="0"/>
                                  <a:cs typeface="+mn-ea"/>
                                  <a:sym typeface="+mn-lt"/>
                                </a:rPr>
                                <m:t>𝑛</m:t>
                              </m:r>
                            </m:sub>
                          </m:sSub>
                        </m:oMath>
                      </m:oMathPara>
                    </a14:m>
                    <a:endParaRPr/>
                  </a:p>
                </p:txBody>
              </p:sp>
            </mc:Choice>
            <mc:Fallback xmlns="">
              <p:sp>
                <p:nvSpPr>
                  <p:cNvPr id="17" name="文本框 16"/>
                  <p:cNvSpPr txBox="1">
                    <a:spLocks noRot="1" noChangeAspect="1" noMove="1" noResize="1" noEditPoints="1" noAdjustHandles="1" noChangeArrowheads="1" noChangeShapeType="1" noTextEdit="1"/>
                  </p:cNvSpPr>
                  <p:nvPr/>
                </p:nvSpPr>
                <p:spPr bwMode="auto">
                  <a:xfrm>
                    <a:off x="7141880" y="2480010"/>
                    <a:ext cx="305770" cy="365658"/>
                  </a:xfrm>
                  <a:prstGeom prst="rect">
                    <a:avLst/>
                  </a:prstGeom>
                  <a:blipFill rotWithShape="0">
                    <a:blip r:embed="rId13"/>
                    <a:stretch>
                      <a:fillRect/>
                    </a:stretch>
                  </a:blipFill>
                  <a:ln w="9525" algn="ctr">
                    <a:noFill/>
                    <a:miter lim="800000"/>
                    <a:headEnd/>
                    <a:tailEnd/>
                  </a:ln>
                </p:spPr>
                <p:txBody>
                  <a:bodyPr/>
                  <a:lstStyle/>
                  <a:p>
                    <a:r>
                      <a:rPr lang="en-US">
                        <a:noFill/>
                      </a:rPr>
                      <a:t> </a:t>
                    </a:r>
                  </a:p>
                </p:txBody>
              </p:sp>
            </mc:Fallback>
          </mc:AlternateContent>
        </p:grpSp>
      </p:grpSp>
    </p:spTree>
    <p:extLst>
      <p:ext uri="{BB962C8B-B14F-4D97-AF65-F5344CB8AC3E}">
        <p14:creationId xmlns:p14="http://schemas.microsoft.com/office/powerpoint/2010/main" val="2265743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89831550c3b47e6b9a99c1c248ca77f59538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CB686646C64D8F43518568A7EA4B" ma:contentTypeVersion="0" ma:contentTypeDescription="Create a new document." ma:contentTypeScope="" ma:versionID="736a14523fc1c0a29c88afe81b9ccb9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E6701-3943-4A44-84F3-F772B5088830}">
  <ds:schemaRefs>
    <ds:schemaRef ds:uri="http://schemas.microsoft.com/sharepoint/v3/contenttype/forms"/>
  </ds:schemaRefs>
</ds:datastoreItem>
</file>

<file path=customXml/itemProps2.xml><?xml version="1.0" encoding="utf-8"?>
<ds:datastoreItem xmlns:ds="http://schemas.openxmlformats.org/officeDocument/2006/customXml" ds:itemID="{EAE3093B-232B-4C15-AB25-7F1FBE134870}">
  <ds:schemaRefs>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11B596C-F2A5-434C-BB4B-CADB98928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Circuit</Template>
  <TotalTime>80922</TotalTime>
  <Words>10132</Words>
  <Application>Microsoft Office PowerPoint</Application>
  <PresentationFormat>Widescreen</PresentationFormat>
  <Paragraphs>704</Paragraphs>
  <Slides>81</Slides>
  <Notes>81</Notes>
  <HiddenSlides>6</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1" baseType="lpstr">
      <vt:lpstr>微软雅黑</vt:lpstr>
      <vt:lpstr>MS PGothic</vt:lpstr>
      <vt:lpstr>Arial</vt:lpstr>
      <vt:lpstr>Cambria Math</vt:lpstr>
      <vt:lpstr>FrutigerNext LT Regular</vt:lpstr>
      <vt:lpstr>Huawei Sans</vt:lpstr>
      <vt:lpstr>Tw Cen MT</vt:lpstr>
      <vt:lpstr>Wingdings</vt:lpstr>
      <vt:lpstr>Circuit</vt:lpstr>
      <vt:lpstr>Equation</vt:lpstr>
      <vt:lpstr>Deep Learning</vt:lpstr>
      <vt:lpstr>PowerPoint Presentation</vt:lpstr>
      <vt:lpstr>PowerPoint Presentation</vt:lpstr>
      <vt:lpstr>Traditional Machine Learning and Deep Learning</vt:lpstr>
      <vt:lpstr>Traditional Machine Learning</vt:lpstr>
      <vt:lpstr>Deep Learning</vt:lpstr>
      <vt:lpstr>Artificial Neural Network (ANN)</vt:lpstr>
      <vt:lpstr>Development History of Neural Networks</vt:lpstr>
      <vt:lpstr>Single-Layer Perceptron</vt:lpstr>
      <vt:lpstr>XOR Problem</vt:lpstr>
      <vt:lpstr> Feedforward Neural Network</vt:lpstr>
      <vt:lpstr>Solution of XOR</vt:lpstr>
      <vt:lpstr>Impacts of Hidden Layers on A Neural Network</vt:lpstr>
      <vt:lpstr>PowerPoint Presentation</vt:lpstr>
      <vt:lpstr>Gradient Descent and Loss Function</vt:lpstr>
      <vt:lpstr>Extrema of the Loss Function</vt:lpstr>
      <vt:lpstr>Common Loss Functions in Deep Learning</vt:lpstr>
      <vt:lpstr>Batch Gradient Descent Algorithm (BGD)</vt:lpstr>
      <vt:lpstr>Stochastic Gradient Descent Algorithm (SGD)</vt:lpstr>
      <vt:lpstr>Mini-Batch Gradient Descent Algorithm (MBGD)</vt:lpstr>
      <vt:lpstr>Backpropagation Algorithm (1)</vt:lpstr>
      <vt:lpstr>Backpropagation Algorithm (2)</vt:lpstr>
      <vt:lpstr>Backpropagation Algorithm (3)</vt:lpstr>
      <vt:lpstr>Backpropagation Algorithm (4)</vt:lpstr>
      <vt:lpstr>PowerPoint Presentation</vt:lpstr>
      <vt:lpstr>Activation Function</vt:lpstr>
      <vt:lpstr>Sigmoid</vt:lpstr>
      <vt:lpstr>Tanh</vt:lpstr>
      <vt:lpstr>Softsign</vt:lpstr>
      <vt:lpstr>Rectified Linear Unit (ReLU)</vt:lpstr>
      <vt:lpstr>Softplus</vt:lpstr>
      <vt:lpstr>Softmax</vt:lpstr>
      <vt:lpstr>PowerPoint Presentation</vt:lpstr>
      <vt:lpstr>Normalizer</vt:lpstr>
      <vt:lpstr>Penalty Parameters</vt:lpstr>
      <vt:lpstr>L_1 Regularization</vt:lpstr>
      <vt:lpstr>L_2 Regularization</vt:lpstr>
      <vt:lpstr>L_1 v.s. L_2</vt:lpstr>
      <vt:lpstr>Dataset Expansion</vt:lpstr>
      <vt:lpstr>Dropout</vt:lpstr>
      <vt:lpstr>Early Stopping</vt:lpstr>
      <vt:lpstr>PowerPoint Presentation</vt:lpstr>
      <vt:lpstr>Optimizer</vt:lpstr>
      <vt:lpstr>Momentum Optimizer</vt:lpstr>
      <vt:lpstr>Advantages and Disadvantages of Momentum Optimizer</vt:lpstr>
      <vt:lpstr>AdaGrad Optimizer (1)</vt:lpstr>
      <vt:lpstr>AdaGrad Optimizer (2)</vt:lpstr>
      <vt:lpstr>RMSProp Optimizer</vt:lpstr>
      <vt:lpstr>Adam Optimizer (1)</vt:lpstr>
      <vt:lpstr>Adam Optimizer (2)</vt:lpstr>
      <vt:lpstr>Optimizer Performance Comparison</vt:lpstr>
      <vt:lpstr>PowerPoint Presentation</vt:lpstr>
      <vt:lpstr>Convolutional Neural Network</vt:lpstr>
      <vt:lpstr>Main Concepts of CNN</vt:lpstr>
      <vt:lpstr>Architecture of Convolutional Neural Network</vt:lpstr>
      <vt:lpstr>Single-Filter Calculation (1)</vt:lpstr>
      <vt:lpstr>Single-Filter Calculation (2)</vt:lpstr>
      <vt:lpstr>Convolutional Layer</vt:lpstr>
      <vt:lpstr>Pooling Layer</vt:lpstr>
      <vt:lpstr>Fully Connected Layer</vt:lpstr>
      <vt:lpstr>Recurrent Neural Network</vt:lpstr>
      <vt:lpstr>Recurrent Neural Network Architecture (1)</vt:lpstr>
      <vt:lpstr>Recurrent Neural Network Architecture (2)</vt:lpstr>
      <vt:lpstr>Types of Recurrent Neural Networks</vt:lpstr>
      <vt:lpstr>Backpropagation Through Time (BPTT)</vt:lpstr>
      <vt:lpstr>Recurrent Neural Network Problem</vt:lpstr>
      <vt:lpstr>Long Short-term Memory Network</vt:lpstr>
      <vt:lpstr>Gated Recurrent Unit (GRU)  </vt:lpstr>
      <vt:lpstr>Generative Adversarial Network (GAN)</vt:lpstr>
      <vt:lpstr>GAN Architecture</vt:lpstr>
      <vt:lpstr>Generative Model and Discriminative Model</vt:lpstr>
      <vt:lpstr>Training Rules of GAN</vt:lpstr>
      <vt:lpstr>PowerPoint Presentation</vt:lpstr>
      <vt:lpstr>Data Imbalance (1)</vt:lpstr>
      <vt:lpstr>Data Imbalance (2)</vt:lpstr>
      <vt:lpstr>Data Imbalance (2)</vt:lpstr>
      <vt:lpstr>Vanishing Gradient and Exploding Gradient Problem (1)</vt:lpstr>
      <vt:lpstr>Vanishing Gradient and Exploding Gradient Problem (2)</vt:lpstr>
      <vt:lpstr>Overfitting</vt:lpstr>
      <vt:lpstr>Overfitting</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Khaled Naguib</cp:lastModifiedBy>
  <cp:revision>3090</cp:revision>
  <dcterms:created xsi:type="dcterms:W3CDTF">2003-08-21T06:48:56Z</dcterms:created>
  <dcterms:modified xsi:type="dcterms:W3CDTF">2023-01-27T20:37:14Z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(3)Cn2SQyYKBgFdo1lv8rStIER9s6aslNVMOqW0ihvi4nOCDpgrJIlcSPzMnCjDz1/5I1AF/y3t
AFrSZre3zAClOVhm23W1v9qw6DusPHwG/KpFAy14dAS0UWureJYF97h4WOJe1lbBy4f7hhCy
KYrXxV8kusOq4bXpw2UJpbqxVOJjaFDZd45MX5WVq7/VI6PRNtgk1+h6yc0K38nvfLFoLqlf
a+b2oR+du8YT6Ix7my</vt:lpwstr>
  </property>
  <property fmtid="{D5CDD505-2E9C-101B-9397-08002B2CF9AE}" pid="18" name="_2015_ms_pID_7253431">
    <vt:lpwstr>rvPC6seU9fAVlwBX5R8pHeZqCXIIIJYqTp7lphLkt0iCnprO+mzWEG
SMidJ62mTV36R3mNF272OHoezPgjRHMKp4u/oFvPOGOVOKH1actFeXGHe+cMV3pTAiPltWvr
qE9EgXTXC/X1Ra0f84NklUPOgrHd2Y5Udnym0fykMy8O+39jtBcQKg4N4AbIU8sOsZunvzR9
mHz7MxnjVw30ZcQzU97mDnlJzqrwpD6FB+Ae</vt:lpwstr>
  </property>
  <property fmtid="{D5CDD505-2E9C-101B-9397-08002B2CF9AE}" pid="19" name="_2015_ms_pID_7253432">
    <vt:lpwstr>cSXoq98uwXebU/nSrDYfaGBLpKVFsEySdvGO
KOFYoZzGAx68oC+j4D+oubALzNQwIg==</vt:lpwstr>
  </property>
  <property fmtid="{D5CDD505-2E9C-101B-9397-08002B2CF9AE}" pid="20" name="ContentTypeId">
    <vt:lpwstr>0x0101002BA9CB686646C64D8F43518568A7EA4B</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1544192505</vt:lpwstr>
  </property>
</Properties>
</file>